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x="18288000" cy="10287000"/>
  <p:notesSz cx="6858000" cy="9144000"/>
  <p:embeddedFontLst>
    <p:embeddedFont>
      <p:font typeface="Glacial Indifference" charset="1" panose="00000000000000000000"/>
      <p:regular r:id="rId43"/>
    </p:embeddedFont>
    <p:embeddedFont>
      <p:font typeface="Jua" charset="1" panose="00000000000000000000"/>
      <p:regular r:id="rId44"/>
    </p:embeddedFont>
    <p:embeddedFont>
      <p:font typeface="Glacial Indifference Bold" charset="1" panose="00000800000000000000"/>
      <p:regular r:id="rId45"/>
    </p:embeddedFont>
    <p:embeddedFont>
      <p:font typeface="Open Sans" charset="1" panose="020B0606030504020204"/>
      <p:regular r:id="rId46"/>
    </p:embeddedFont>
    <p:embeddedFont>
      <p:font typeface="Open Sans Bold" charset="1" panose="020B0806030504020204"/>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0">
            <a:off x="11286557" y="2937026"/>
            <a:ext cx="6356958" cy="4412948"/>
          </a:xfrm>
          <a:custGeom>
            <a:avLst/>
            <a:gdLst/>
            <a:ahLst/>
            <a:cxnLst/>
            <a:rect r="r" b="b" t="t" l="l"/>
            <a:pathLst>
              <a:path h="4412948" w="6356958">
                <a:moveTo>
                  <a:pt x="0" y="0"/>
                </a:moveTo>
                <a:lnTo>
                  <a:pt x="6356958" y="0"/>
                </a:lnTo>
                <a:lnTo>
                  <a:pt x="6356958" y="4412948"/>
                </a:lnTo>
                <a:lnTo>
                  <a:pt x="0" y="4412948"/>
                </a:lnTo>
                <a:lnTo>
                  <a:pt x="0" y="0"/>
                </a:lnTo>
                <a:close/>
              </a:path>
            </a:pathLst>
          </a:custGeom>
          <a:blipFill>
            <a:blip r:embed="rId2"/>
            <a:stretch>
              <a:fillRect l="0" t="-44052" r="0" b="0"/>
            </a:stretch>
          </a:blipFill>
        </p:spPr>
      </p:sp>
      <p:sp>
        <p:nvSpPr>
          <p:cNvPr name="TextBox 3" id="3"/>
          <p:cNvSpPr txBox="true"/>
          <p:nvPr/>
        </p:nvSpPr>
        <p:spPr>
          <a:xfrm rot="0">
            <a:off x="2453447" y="5987140"/>
            <a:ext cx="6111836" cy="1926711"/>
          </a:xfrm>
          <a:prstGeom prst="rect">
            <a:avLst/>
          </a:prstGeom>
        </p:spPr>
        <p:txBody>
          <a:bodyPr anchor="t" rtlCol="false" tIns="0" lIns="0" bIns="0" rIns="0">
            <a:spAutoFit/>
          </a:bodyPr>
          <a:lstStyle/>
          <a:p>
            <a:pPr algn="ctr" marL="0" indent="0" lvl="0">
              <a:lnSpc>
                <a:spcPts val="15603"/>
              </a:lnSpc>
              <a:spcBef>
                <a:spcPct val="0"/>
              </a:spcBef>
            </a:pPr>
            <a:r>
              <a:rPr lang="en-US" sz="11145">
                <a:solidFill>
                  <a:srgbClr val="E2607C"/>
                </a:solidFill>
                <a:latin typeface="Glacial Indifference"/>
                <a:ea typeface="Glacial Indifference"/>
                <a:cs typeface="Glacial Indifference"/>
                <a:sym typeface="Glacial Indifference"/>
              </a:rPr>
              <a:t>Heap Sort</a:t>
            </a:r>
          </a:p>
        </p:txBody>
      </p:sp>
      <p:sp>
        <p:nvSpPr>
          <p:cNvPr name="TextBox 4" id="4"/>
          <p:cNvSpPr txBox="true"/>
          <p:nvPr/>
        </p:nvSpPr>
        <p:spPr>
          <a:xfrm rot="0">
            <a:off x="0" y="2150966"/>
            <a:ext cx="11018729" cy="3907911"/>
          </a:xfrm>
          <a:prstGeom prst="rect">
            <a:avLst/>
          </a:prstGeom>
        </p:spPr>
        <p:txBody>
          <a:bodyPr anchor="t" rtlCol="false" tIns="0" lIns="0" bIns="0" rIns="0">
            <a:spAutoFit/>
          </a:bodyPr>
          <a:lstStyle/>
          <a:p>
            <a:pPr algn="ctr">
              <a:lnSpc>
                <a:spcPts val="15603"/>
              </a:lnSpc>
              <a:spcBef>
                <a:spcPct val="0"/>
              </a:spcBef>
            </a:pPr>
            <a:r>
              <a:rPr lang="en-US" sz="11145">
                <a:solidFill>
                  <a:srgbClr val="047CC7"/>
                </a:solidFill>
                <a:latin typeface="Glacial Indifference"/>
                <a:ea typeface="Glacial Indifference"/>
                <a:cs typeface="Glacial Indifference"/>
                <a:sym typeface="Glacial Indifference"/>
              </a:rPr>
              <a:t>Ordenamiento con árboles</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393589" y="-190500"/>
            <a:ext cx="17500822" cy="1666987"/>
          </a:xfrm>
          <a:prstGeom prst="rect">
            <a:avLst/>
          </a:prstGeom>
        </p:spPr>
        <p:txBody>
          <a:bodyPr anchor="t" rtlCol="false" tIns="0" lIns="0" bIns="0" rIns="0">
            <a:spAutoFit/>
          </a:bodyPr>
          <a:lstStyle/>
          <a:p>
            <a:pPr algn="ctr" marL="0" indent="0" lvl="0">
              <a:lnSpc>
                <a:spcPts val="13643"/>
              </a:lnSpc>
              <a:spcBef>
                <a:spcPct val="0"/>
              </a:spcBef>
            </a:pPr>
            <a:r>
              <a:rPr lang="en-US" sz="9745">
                <a:solidFill>
                  <a:srgbClr val="509436"/>
                </a:solidFill>
                <a:latin typeface="Glacial Indifference"/>
                <a:ea typeface="Glacial Indifference"/>
                <a:cs typeface="Glacial Indifference"/>
                <a:sym typeface="Glacial Indifference"/>
              </a:rPr>
              <a:t>max heap</a:t>
            </a:r>
          </a:p>
        </p:txBody>
      </p:sp>
      <p:sp>
        <p:nvSpPr>
          <p:cNvPr name="TextBox 3" id="3"/>
          <p:cNvSpPr txBox="true"/>
          <p:nvPr/>
        </p:nvSpPr>
        <p:spPr>
          <a:xfrm rot="0">
            <a:off x="7825487" y="1362187"/>
            <a:ext cx="2637025" cy="1009355"/>
          </a:xfrm>
          <a:prstGeom prst="rect">
            <a:avLst/>
          </a:prstGeom>
        </p:spPr>
        <p:txBody>
          <a:bodyPr anchor="t" rtlCol="false" tIns="0" lIns="0" bIns="0" rIns="0">
            <a:spAutoFit/>
          </a:bodyPr>
          <a:lstStyle/>
          <a:p>
            <a:pPr algn="ctr" marL="0" indent="0" lvl="0">
              <a:lnSpc>
                <a:spcPts val="8270"/>
              </a:lnSpc>
              <a:spcBef>
                <a:spcPct val="0"/>
              </a:spcBef>
            </a:pPr>
            <a:r>
              <a:rPr lang="en-US" sz="5907">
                <a:solidFill>
                  <a:srgbClr val="78498A"/>
                </a:solidFill>
                <a:latin typeface="Glacial Indifference"/>
                <a:ea typeface="Glacial Indifference"/>
                <a:cs typeface="Glacial Indifference"/>
                <a:sym typeface="Glacial Indifference"/>
              </a:rPr>
              <a:t>SiftUp</a:t>
            </a:r>
          </a:p>
        </p:txBody>
      </p:sp>
      <p:grpSp>
        <p:nvGrpSpPr>
          <p:cNvPr name="Group 4" id="4"/>
          <p:cNvGrpSpPr/>
          <p:nvPr/>
        </p:nvGrpSpPr>
        <p:grpSpPr>
          <a:xfrm rot="0">
            <a:off x="4327377" y="2634083"/>
            <a:ext cx="1141733" cy="1141733"/>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 id="6"/>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74</a:t>
              </a:r>
            </a:p>
          </p:txBody>
        </p:sp>
      </p:grpSp>
      <p:sp>
        <p:nvSpPr>
          <p:cNvPr name="AutoShape 7" id="7"/>
          <p:cNvSpPr/>
          <p:nvPr/>
        </p:nvSpPr>
        <p:spPr>
          <a:xfrm flipV="true">
            <a:off x="3804561" y="3204950"/>
            <a:ext cx="522816" cy="1134568"/>
          </a:xfrm>
          <a:prstGeom prst="line">
            <a:avLst/>
          </a:prstGeom>
          <a:ln cap="flat" w="28575">
            <a:solidFill>
              <a:srgbClr val="000000"/>
            </a:solidFill>
            <a:prstDash val="solid"/>
            <a:headEnd type="none" len="sm" w="sm"/>
            <a:tailEnd type="none" len="sm" w="sm"/>
          </a:ln>
        </p:spPr>
      </p:sp>
      <p:sp>
        <p:nvSpPr>
          <p:cNvPr name="AutoShape 8" id="8"/>
          <p:cNvSpPr/>
          <p:nvPr/>
        </p:nvSpPr>
        <p:spPr>
          <a:xfrm flipH="true" flipV="true">
            <a:off x="5469111" y="3204950"/>
            <a:ext cx="536174" cy="1490629"/>
          </a:xfrm>
          <a:prstGeom prst="line">
            <a:avLst/>
          </a:prstGeom>
          <a:ln cap="flat" w="28575">
            <a:solidFill>
              <a:srgbClr val="000000"/>
            </a:solidFill>
            <a:prstDash val="solid"/>
            <a:headEnd type="none" len="sm" w="sm"/>
            <a:tailEnd type="none" len="sm" w="sm"/>
          </a:ln>
        </p:spPr>
      </p:sp>
      <p:grpSp>
        <p:nvGrpSpPr>
          <p:cNvPr name="Group 9" id="9"/>
          <p:cNvGrpSpPr/>
          <p:nvPr/>
        </p:nvGrpSpPr>
        <p:grpSpPr>
          <a:xfrm rot="0">
            <a:off x="5837591" y="4543848"/>
            <a:ext cx="1141733" cy="114173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1" id="11"/>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54</a:t>
              </a:r>
            </a:p>
          </p:txBody>
        </p:sp>
      </p:grpSp>
      <p:grpSp>
        <p:nvGrpSpPr>
          <p:cNvPr name="Group 12" id="12"/>
          <p:cNvGrpSpPr/>
          <p:nvPr/>
        </p:nvGrpSpPr>
        <p:grpSpPr>
          <a:xfrm rot="0">
            <a:off x="2879106" y="4075438"/>
            <a:ext cx="1141733" cy="114173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4" id="14"/>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60</a:t>
              </a:r>
            </a:p>
          </p:txBody>
        </p:sp>
      </p:grpSp>
      <p:grpSp>
        <p:nvGrpSpPr>
          <p:cNvPr name="Group 15" id="15"/>
          <p:cNvGrpSpPr/>
          <p:nvPr/>
        </p:nvGrpSpPr>
        <p:grpSpPr>
          <a:xfrm rot="0">
            <a:off x="1938612" y="5685581"/>
            <a:ext cx="1141733" cy="114173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7" id="17"/>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18" id="18"/>
          <p:cNvGrpSpPr/>
          <p:nvPr/>
        </p:nvGrpSpPr>
        <p:grpSpPr>
          <a:xfrm rot="0">
            <a:off x="3449973" y="5757158"/>
            <a:ext cx="1141733" cy="1141733"/>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21" id="21"/>
          <p:cNvSpPr/>
          <p:nvPr/>
        </p:nvSpPr>
        <p:spPr>
          <a:xfrm flipV="true">
            <a:off x="2786458" y="5113073"/>
            <a:ext cx="334775" cy="644085"/>
          </a:xfrm>
          <a:prstGeom prst="line">
            <a:avLst/>
          </a:prstGeom>
          <a:ln cap="flat" w="28575">
            <a:solidFill>
              <a:srgbClr val="000000"/>
            </a:solidFill>
            <a:prstDash val="solid"/>
            <a:headEnd type="none" len="sm" w="sm"/>
            <a:tailEnd type="none" len="sm" w="sm"/>
          </a:ln>
        </p:spPr>
      </p:sp>
      <p:sp>
        <p:nvSpPr>
          <p:cNvPr name="AutoShape 22" id="22"/>
          <p:cNvSpPr/>
          <p:nvPr/>
        </p:nvSpPr>
        <p:spPr>
          <a:xfrm>
            <a:off x="3757876" y="5127100"/>
            <a:ext cx="262964" cy="630058"/>
          </a:xfrm>
          <a:prstGeom prst="line">
            <a:avLst/>
          </a:prstGeom>
          <a:ln cap="flat" w="28575">
            <a:solidFill>
              <a:srgbClr val="000000"/>
            </a:solidFill>
            <a:prstDash val="solid"/>
            <a:headEnd type="none" len="sm" w="sm"/>
            <a:tailEnd type="none" len="sm" w="sm"/>
          </a:ln>
        </p:spPr>
      </p:sp>
      <p:grpSp>
        <p:nvGrpSpPr>
          <p:cNvPr name="Group 23" id="23"/>
          <p:cNvGrpSpPr/>
          <p:nvPr/>
        </p:nvGrpSpPr>
        <p:grpSpPr>
          <a:xfrm rot="0">
            <a:off x="5066095" y="5885470"/>
            <a:ext cx="1141733" cy="1141733"/>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5" id="25"/>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13</a:t>
              </a:r>
            </a:p>
          </p:txBody>
        </p:sp>
      </p:grpSp>
      <p:sp>
        <p:nvSpPr>
          <p:cNvPr name="AutoShape 26" id="26"/>
          <p:cNvSpPr/>
          <p:nvPr/>
        </p:nvSpPr>
        <p:spPr>
          <a:xfrm flipV="true">
            <a:off x="5959650" y="5600693"/>
            <a:ext cx="149133" cy="384664"/>
          </a:xfrm>
          <a:prstGeom prst="line">
            <a:avLst/>
          </a:prstGeom>
          <a:ln cap="flat" w="28575">
            <a:solidFill>
              <a:srgbClr val="000000"/>
            </a:solidFill>
            <a:prstDash val="solid"/>
            <a:headEnd type="none" len="sm" w="sm"/>
            <a:tailEnd type="none" len="sm" w="sm"/>
          </a:ln>
        </p:spPr>
      </p:sp>
      <p:grpSp>
        <p:nvGrpSpPr>
          <p:cNvPr name="Group 27" id="27"/>
          <p:cNvGrpSpPr/>
          <p:nvPr/>
        </p:nvGrpSpPr>
        <p:grpSpPr>
          <a:xfrm rot="0">
            <a:off x="6683754" y="5885470"/>
            <a:ext cx="1141733" cy="1141733"/>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9" id="29"/>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25</a:t>
              </a:r>
            </a:p>
          </p:txBody>
        </p:sp>
      </p:grpSp>
      <p:sp>
        <p:nvSpPr>
          <p:cNvPr name="AutoShape 30" id="30"/>
          <p:cNvSpPr/>
          <p:nvPr/>
        </p:nvSpPr>
        <p:spPr>
          <a:xfrm flipH="true" flipV="true">
            <a:off x="6721064" y="5592459"/>
            <a:ext cx="250617" cy="367948"/>
          </a:xfrm>
          <a:prstGeom prst="line">
            <a:avLst/>
          </a:prstGeom>
          <a:ln cap="flat" w="28575">
            <a:solidFill>
              <a:srgbClr val="000000"/>
            </a:solidFill>
            <a:prstDash val="solid"/>
            <a:headEnd type="none" len="sm" w="sm"/>
            <a:tailEnd type="none" len="sm" w="sm"/>
          </a:ln>
        </p:spPr>
      </p:sp>
      <p:grpSp>
        <p:nvGrpSpPr>
          <p:cNvPr name="Group 31" id="31"/>
          <p:cNvGrpSpPr/>
          <p:nvPr/>
        </p:nvGrpSpPr>
        <p:grpSpPr>
          <a:xfrm rot="0">
            <a:off x="4419919" y="7466384"/>
            <a:ext cx="1195360" cy="119536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67</a:t>
              </a:r>
            </a:p>
          </p:txBody>
        </p:sp>
      </p:grpSp>
      <p:sp>
        <p:nvSpPr>
          <p:cNvPr name="AutoShape 34" id="34"/>
          <p:cNvSpPr/>
          <p:nvPr/>
        </p:nvSpPr>
        <p:spPr>
          <a:xfrm flipH="true">
            <a:off x="5293351" y="7027204"/>
            <a:ext cx="159596" cy="506456"/>
          </a:xfrm>
          <a:prstGeom prst="line">
            <a:avLst/>
          </a:prstGeom>
          <a:ln cap="flat" w="38100">
            <a:solidFill>
              <a:srgbClr val="000000"/>
            </a:solidFill>
            <a:prstDash val="solid"/>
            <a:headEnd type="none" len="sm" w="sm"/>
            <a:tailEnd type="none" len="sm" w="sm"/>
          </a:ln>
        </p:spPr>
      </p:sp>
      <p:grpSp>
        <p:nvGrpSpPr>
          <p:cNvPr name="Group 35" id="35"/>
          <p:cNvGrpSpPr/>
          <p:nvPr/>
        </p:nvGrpSpPr>
        <p:grpSpPr>
          <a:xfrm rot="0">
            <a:off x="12851278" y="2634083"/>
            <a:ext cx="1141733" cy="1141733"/>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7" id="37"/>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74</a:t>
              </a:r>
            </a:p>
          </p:txBody>
        </p:sp>
      </p:grpSp>
      <p:sp>
        <p:nvSpPr>
          <p:cNvPr name="AutoShape 38" id="38"/>
          <p:cNvSpPr/>
          <p:nvPr/>
        </p:nvSpPr>
        <p:spPr>
          <a:xfrm flipV="true">
            <a:off x="12328462" y="3204950"/>
            <a:ext cx="522816" cy="1134568"/>
          </a:xfrm>
          <a:prstGeom prst="line">
            <a:avLst/>
          </a:prstGeom>
          <a:ln cap="flat" w="28575">
            <a:solidFill>
              <a:srgbClr val="000000"/>
            </a:solidFill>
            <a:prstDash val="solid"/>
            <a:headEnd type="none" len="sm" w="sm"/>
            <a:tailEnd type="none" len="sm" w="sm"/>
          </a:ln>
        </p:spPr>
      </p:sp>
      <p:sp>
        <p:nvSpPr>
          <p:cNvPr name="AutoShape 39" id="39"/>
          <p:cNvSpPr/>
          <p:nvPr/>
        </p:nvSpPr>
        <p:spPr>
          <a:xfrm flipH="true" flipV="true">
            <a:off x="13993011" y="3204950"/>
            <a:ext cx="536174" cy="1490629"/>
          </a:xfrm>
          <a:prstGeom prst="line">
            <a:avLst/>
          </a:prstGeom>
          <a:ln cap="flat" w="28575">
            <a:solidFill>
              <a:srgbClr val="000000"/>
            </a:solidFill>
            <a:prstDash val="solid"/>
            <a:headEnd type="none" len="sm" w="sm"/>
            <a:tailEnd type="none" len="sm" w="sm"/>
          </a:ln>
        </p:spPr>
      </p:sp>
      <p:grpSp>
        <p:nvGrpSpPr>
          <p:cNvPr name="Group 40" id="40"/>
          <p:cNvGrpSpPr/>
          <p:nvPr/>
        </p:nvGrpSpPr>
        <p:grpSpPr>
          <a:xfrm rot="0">
            <a:off x="14361491" y="4543848"/>
            <a:ext cx="1141733" cy="1141733"/>
            <a:chOff x="0" y="0"/>
            <a:chExt cx="812800" cy="812800"/>
          </a:xfrm>
        </p:grpSpPr>
        <p:sp>
          <p:nvSpPr>
            <p:cNvPr name="Freeform 41" id="4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42" id="42"/>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54</a:t>
              </a:r>
            </a:p>
          </p:txBody>
        </p:sp>
      </p:grpSp>
      <p:grpSp>
        <p:nvGrpSpPr>
          <p:cNvPr name="Group 43" id="43"/>
          <p:cNvGrpSpPr/>
          <p:nvPr/>
        </p:nvGrpSpPr>
        <p:grpSpPr>
          <a:xfrm rot="0">
            <a:off x="11403007" y="4075438"/>
            <a:ext cx="1141733" cy="1141733"/>
            <a:chOff x="0" y="0"/>
            <a:chExt cx="812800" cy="812800"/>
          </a:xfrm>
        </p:grpSpPr>
        <p:sp>
          <p:nvSpPr>
            <p:cNvPr name="Freeform 44" id="4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45" id="45"/>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60</a:t>
              </a:r>
            </a:p>
          </p:txBody>
        </p:sp>
      </p:grpSp>
      <p:grpSp>
        <p:nvGrpSpPr>
          <p:cNvPr name="Group 46" id="46"/>
          <p:cNvGrpSpPr/>
          <p:nvPr/>
        </p:nvGrpSpPr>
        <p:grpSpPr>
          <a:xfrm rot="0">
            <a:off x="10462513" y="5685581"/>
            <a:ext cx="1141733" cy="1141733"/>
            <a:chOff x="0" y="0"/>
            <a:chExt cx="812800" cy="812800"/>
          </a:xfrm>
        </p:grpSpPr>
        <p:sp>
          <p:nvSpPr>
            <p:cNvPr name="Freeform 47" id="4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48" id="48"/>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49" id="49"/>
          <p:cNvGrpSpPr/>
          <p:nvPr/>
        </p:nvGrpSpPr>
        <p:grpSpPr>
          <a:xfrm rot="0">
            <a:off x="11973873" y="5757158"/>
            <a:ext cx="1141733" cy="1141733"/>
            <a:chOff x="0" y="0"/>
            <a:chExt cx="812800" cy="812800"/>
          </a:xfrm>
        </p:grpSpPr>
        <p:sp>
          <p:nvSpPr>
            <p:cNvPr name="Freeform 50" id="5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51" id="51"/>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52" id="52"/>
          <p:cNvSpPr/>
          <p:nvPr/>
        </p:nvSpPr>
        <p:spPr>
          <a:xfrm flipV="true">
            <a:off x="11310358" y="5113073"/>
            <a:ext cx="334775" cy="644085"/>
          </a:xfrm>
          <a:prstGeom prst="line">
            <a:avLst/>
          </a:prstGeom>
          <a:ln cap="flat" w="28575">
            <a:solidFill>
              <a:srgbClr val="000000"/>
            </a:solidFill>
            <a:prstDash val="solid"/>
            <a:headEnd type="none" len="sm" w="sm"/>
            <a:tailEnd type="none" len="sm" w="sm"/>
          </a:ln>
        </p:spPr>
      </p:sp>
      <p:sp>
        <p:nvSpPr>
          <p:cNvPr name="AutoShape 53" id="53"/>
          <p:cNvSpPr/>
          <p:nvPr/>
        </p:nvSpPr>
        <p:spPr>
          <a:xfrm>
            <a:off x="12281776" y="5127100"/>
            <a:ext cx="262964" cy="630058"/>
          </a:xfrm>
          <a:prstGeom prst="line">
            <a:avLst/>
          </a:prstGeom>
          <a:ln cap="flat" w="28575">
            <a:solidFill>
              <a:srgbClr val="000000"/>
            </a:solidFill>
            <a:prstDash val="solid"/>
            <a:headEnd type="none" len="sm" w="sm"/>
            <a:tailEnd type="none" len="sm" w="sm"/>
          </a:ln>
        </p:spPr>
      </p:sp>
      <p:grpSp>
        <p:nvGrpSpPr>
          <p:cNvPr name="Group 54" id="54"/>
          <p:cNvGrpSpPr/>
          <p:nvPr/>
        </p:nvGrpSpPr>
        <p:grpSpPr>
          <a:xfrm rot="0">
            <a:off x="13589995" y="5885470"/>
            <a:ext cx="1141733" cy="1141733"/>
            <a:chOff x="0" y="0"/>
            <a:chExt cx="812800" cy="812800"/>
          </a:xfrm>
        </p:grpSpPr>
        <p:sp>
          <p:nvSpPr>
            <p:cNvPr name="Freeform 55" id="5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56" id="56"/>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67</a:t>
              </a:r>
            </a:p>
          </p:txBody>
        </p:sp>
      </p:grpSp>
      <p:sp>
        <p:nvSpPr>
          <p:cNvPr name="AutoShape 57" id="57"/>
          <p:cNvSpPr/>
          <p:nvPr/>
        </p:nvSpPr>
        <p:spPr>
          <a:xfrm flipV="true">
            <a:off x="14483550" y="5600693"/>
            <a:ext cx="149133" cy="384664"/>
          </a:xfrm>
          <a:prstGeom prst="line">
            <a:avLst/>
          </a:prstGeom>
          <a:ln cap="flat" w="28575">
            <a:solidFill>
              <a:srgbClr val="000000"/>
            </a:solidFill>
            <a:prstDash val="solid"/>
            <a:headEnd type="none" len="sm" w="sm"/>
            <a:tailEnd type="none" len="sm" w="sm"/>
          </a:ln>
        </p:spPr>
      </p:sp>
      <p:grpSp>
        <p:nvGrpSpPr>
          <p:cNvPr name="Group 58" id="58"/>
          <p:cNvGrpSpPr/>
          <p:nvPr/>
        </p:nvGrpSpPr>
        <p:grpSpPr>
          <a:xfrm rot="0">
            <a:off x="15207654" y="5885470"/>
            <a:ext cx="1141733" cy="1141733"/>
            <a:chOff x="0" y="0"/>
            <a:chExt cx="812800" cy="812800"/>
          </a:xfrm>
        </p:grpSpPr>
        <p:sp>
          <p:nvSpPr>
            <p:cNvPr name="Freeform 59" id="5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0" id="60"/>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25</a:t>
              </a:r>
            </a:p>
          </p:txBody>
        </p:sp>
      </p:grpSp>
      <p:sp>
        <p:nvSpPr>
          <p:cNvPr name="AutoShape 61" id="61"/>
          <p:cNvSpPr/>
          <p:nvPr/>
        </p:nvSpPr>
        <p:spPr>
          <a:xfrm flipH="true" flipV="true">
            <a:off x="15244965" y="5592459"/>
            <a:ext cx="250617" cy="367948"/>
          </a:xfrm>
          <a:prstGeom prst="line">
            <a:avLst/>
          </a:prstGeom>
          <a:ln cap="flat" w="28575">
            <a:solidFill>
              <a:srgbClr val="000000"/>
            </a:solidFill>
            <a:prstDash val="solid"/>
            <a:headEnd type="none" len="sm" w="sm"/>
            <a:tailEnd type="none" len="sm" w="sm"/>
          </a:ln>
        </p:spPr>
      </p:sp>
      <p:grpSp>
        <p:nvGrpSpPr>
          <p:cNvPr name="Group 62" id="62"/>
          <p:cNvGrpSpPr/>
          <p:nvPr/>
        </p:nvGrpSpPr>
        <p:grpSpPr>
          <a:xfrm rot="0">
            <a:off x="12943819" y="7466384"/>
            <a:ext cx="1195360" cy="1195360"/>
            <a:chOff x="0" y="0"/>
            <a:chExt cx="812800" cy="812800"/>
          </a:xfrm>
        </p:grpSpPr>
        <p:sp>
          <p:nvSpPr>
            <p:cNvPr name="Freeform 63" id="6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4" id="64"/>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13</a:t>
              </a:r>
            </a:p>
          </p:txBody>
        </p:sp>
      </p:grpSp>
      <p:sp>
        <p:nvSpPr>
          <p:cNvPr name="AutoShape 65" id="65"/>
          <p:cNvSpPr/>
          <p:nvPr/>
        </p:nvSpPr>
        <p:spPr>
          <a:xfrm flipH="true">
            <a:off x="13817251" y="7027204"/>
            <a:ext cx="159596" cy="506456"/>
          </a:xfrm>
          <a:prstGeom prst="line">
            <a:avLst/>
          </a:prstGeom>
          <a:ln cap="flat" w="38100">
            <a:solidFill>
              <a:srgbClr val="000000"/>
            </a:solidFill>
            <a:prstDash val="solid"/>
            <a:headEnd type="none" len="sm" w="sm"/>
            <a:tailEnd type="none" len="sm" w="sm"/>
          </a:ln>
        </p:spPr>
      </p:sp>
      <p:sp>
        <p:nvSpPr>
          <p:cNvPr name="TextBox 66" id="66"/>
          <p:cNvSpPr txBox="true"/>
          <p:nvPr/>
        </p:nvSpPr>
        <p:spPr>
          <a:xfrm rot="0">
            <a:off x="5673799" y="9210675"/>
            <a:ext cx="4303376" cy="789304"/>
          </a:xfrm>
          <a:prstGeom prst="rect">
            <a:avLst/>
          </a:prstGeom>
        </p:spPr>
        <p:txBody>
          <a:bodyPr anchor="t" rtlCol="false" tIns="0" lIns="0" bIns="0" rIns="0">
            <a:spAutoFit/>
          </a:bodyPr>
          <a:lstStyle/>
          <a:p>
            <a:pPr algn="ctr" marL="0" indent="0" lvl="0">
              <a:lnSpc>
                <a:spcPts val="3220"/>
              </a:lnSpc>
              <a:spcBef>
                <a:spcPct val="0"/>
              </a:spcBef>
            </a:pPr>
            <a:r>
              <a:rPr lang="en-US" sz="2300">
                <a:solidFill>
                  <a:srgbClr val="000000"/>
                </a:solidFill>
                <a:latin typeface="Open Sans"/>
                <a:ea typeface="Open Sans"/>
                <a:cs typeface="Open Sans"/>
                <a:sym typeface="Open Sans"/>
              </a:rPr>
              <a:t>Se inserta en la izquierda del último nivel</a:t>
            </a:r>
          </a:p>
        </p:txBody>
      </p:sp>
      <p:sp>
        <p:nvSpPr>
          <p:cNvPr name="AutoShape 67" id="67"/>
          <p:cNvSpPr/>
          <p:nvPr/>
        </p:nvSpPr>
        <p:spPr>
          <a:xfrm flipH="true" flipV="true">
            <a:off x="5146387" y="8928445"/>
            <a:ext cx="527412" cy="700695"/>
          </a:xfrm>
          <a:prstGeom prst="line">
            <a:avLst/>
          </a:prstGeom>
          <a:ln cap="flat" w="38100">
            <a:solidFill>
              <a:srgbClr val="000000"/>
            </a:solidFill>
            <a:prstDash val="solid"/>
            <a:headEnd type="none" len="sm" w="sm"/>
            <a:tailEnd type="arrow" len="sm" w="med"/>
          </a:ln>
        </p:spPr>
      </p:sp>
    </p:spTree>
  </p:cSld>
  <p:clrMapOvr>
    <a:masterClrMapping/>
  </p:clrMapOvr>
</p:sld>
</file>

<file path=ppt/slides/slide11.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393589" y="-190500"/>
            <a:ext cx="17500822" cy="1666987"/>
          </a:xfrm>
          <a:prstGeom prst="rect">
            <a:avLst/>
          </a:prstGeom>
        </p:spPr>
        <p:txBody>
          <a:bodyPr anchor="t" rtlCol="false" tIns="0" lIns="0" bIns="0" rIns="0">
            <a:spAutoFit/>
          </a:bodyPr>
          <a:lstStyle/>
          <a:p>
            <a:pPr algn="ctr" marL="0" indent="0" lvl="0">
              <a:lnSpc>
                <a:spcPts val="13643"/>
              </a:lnSpc>
              <a:spcBef>
                <a:spcPct val="0"/>
              </a:spcBef>
            </a:pPr>
            <a:r>
              <a:rPr lang="en-US" sz="9745">
                <a:solidFill>
                  <a:srgbClr val="509436"/>
                </a:solidFill>
                <a:latin typeface="Glacial Indifference"/>
                <a:ea typeface="Glacial Indifference"/>
                <a:cs typeface="Glacial Indifference"/>
                <a:sym typeface="Glacial Indifference"/>
              </a:rPr>
              <a:t>max heap</a:t>
            </a:r>
          </a:p>
        </p:txBody>
      </p:sp>
      <p:sp>
        <p:nvSpPr>
          <p:cNvPr name="TextBox 3" id="3"/>
          <p:cNvSpPr txBox="true"/>
          <p:nvPr/>
        </p:nvSpPr>
        <p:spPr>
          <a:xfrm rot="0">
            <a:off x="7825487" y="1362187"/>
            <a:ext cx="2637025" cy="1009355"/>
          </a:xfrm>
          <a:prstGeom prst="rect">
            <a:avLst/>
          </a:prstGeom>
        </p:spPr>
        <p:txBody>
          <a:bodyPr anchor="t" rtlCol="false" tIns="0" lIns="0" bIns="0" rIns="0">
            <a:spAutoFit/>
          </a:bodyPr>
          <a:lstStyle/>
          <a:p>
            <a:pPr algn="ctr" marL="0" indent="0" lvl="0">
              <a:lnSpc>
                <a:spcPts val="8270"/>
              </a:lnSpc>
              <a:spcBef>
                <a:spcPct val="0"/>
              </a:spcBef>
            </a:pPr>
            <a:r>
              <a:rPr lang="en-US" sz="5907">
                <a:solidFill>
                  <a:srgbClr val="78498A"/>
                </a:solidFill>
                <a:latin typeface="Glacial Indifference"/>
                <a:ea typeface="Glacial Indifference"/>
                <a:cs typeface="Glacial Indifference"/>
                <a:sym typeface="Glacial Indifference"/>
              </a:rPr>
              <a:t>SiftUp</a:t>
            </a:r>
          </a:p>
        </p:txBody>
      </p:sp>
      <p:grpSp>
        <p:nvGrpSpPr>
          <p:cNvPr name="Group 4" id="4"/>
          <p:cNvGrpSpPr/>
          <p:nvPr/>
        </p:nvGrpSpPr>
        <p:grpSpPr>
          <a:xfrm rot="0">
            <a:off x="8589328" y="2986533"/>
            <a:ext cx="1141733" cy="1141733"/>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 id="6"/>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74</a:t>
              </a:r>
            </a:p>
          </p:txBody>
        </p:sp>
      </p:grpSp>
      <p:sp>
        <p:nvSpPr>
          <p:cNvPr name="AutoShape 7" id="7"/>
          <p:cNvSpPr/>
          <p:nvPr/>
        </p:nvSpPr>
        <p:spPr>
          <a:xfrm flipV="true">
            <a:off x="8066512" y="3557399"/>
            <a:ext cx="522816" cy="1134568"/>
          </a:xfrm>
          <a:prstGeom prst="line">
            <a:avLst/>
          </a:prstGeom>
          <a:ln cap="flat" w="28575">
            <a:solidFill>
              <a:srgbClr val="000000"/>
            </a:solidFill>
            <a:prstDash val="solid"/>
            <a:headEnd type="none" len="sm" w="sm"/>
            <a:tailEnd type="none" len="sm" w="sm"/>
          </a:ln>
        </p:spPr>
      </p:sp>
      <p:sp>
        <p:nvSpPr>
          <p:cNvPr name="AutoShape 8" id="8"/>
          <p:cNvSpPr/>
          <p:nvPr/>
        </p:nvSpPr>
        <p:spPr>
          <a:xfrm flipH="true" flipV="true">
            <a:off x="9731061" y="3557399"/>
            <a:ext cx="536174" cy="1490629"/>
          </a:xfrm>
          <a:prstGeom prst="line">
            <a:avLst/>
          </a:prstGeom>
          <a:ln cap="flat" w="28575">
            <a:solidFill>
              <a:srgbClr val="000000"/>
            </a:solidFill>
            <a:prstDash val="solid"/>
            <a:headEnd type="none" len="sm" w="sm"/>
            <a:tailEnd type="none" len="sm" w="sm"/>
          </a:ln>
        </p:spPr>
      </p:sp>
      <p:grpSp>
        <p:nvGrpSpPr>
          <p:cNvPr name="Group 9" id="9"/>
          <p:cNvGrpSpPr/>
          <p:nvPr/>
        </p:nvGrpSpPr>
        <p:grpSpPr>
          <a:xfrm rot="0">
            <a:off x="10099541" y="4896298"/>
            <a:ext cx="1141733" cy="114173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11" id="11"/>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67</a:t>
              </a:r>
            </a:p>
          </p:txBody>
        </p:sp>
      </p:grpSp>
      <p:grpSp>
        <p:nvGrpSpPr>
          <p:cNvPr name="Group 12" id="12"/>
          <p:cNvGrpSpPr/>
          <p:nvPr/>
        </p:nvGrpSpPr>
        <p:grpSpPr>
          <a:xfrm rot="0">
            <a:off x="7141056" y="4427887"/>
            <a:ext cx="1141733" cy="114173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4" id="14"/>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60</a:t>
              </a:r>
            </a:p>
          </p:txBody>
        </p:sp>
      </p:grpSp>
      <p:grpSp>
        <p:nvGrpSpPr>
          <p:cNvPr name="Group 15" id="15"/>
          <p:cNvGrpSpPr/>
          <p:nvPr/>
        </p:nvGrpSpPr>
        <p:grpSpPr>
          <a:xfrm rot="0">
            <a:off x="6200563" y="6038031"/>
            <a:ext cx="1141733" cy="1141733"/>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7" id="17"/>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18" id="18"/>
          <p:cNvGrpSpPr/>
          <p:nvPr/>
        </p:nvGrpSpPr>
        <p:grpSpPr>
          <a:xfrm rot="0">
            <a:off x="7711923" y="6109608"/>
            <a:ext cx="1141733" cy="1141733"/>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21" id="21"/>
          <p:cNvSpPr/>
          <p:nvPr/>
        </p:nvSpPr>
        <p:spPr>
          <a:xfrm flipV="true">
            <a:off x="7048408" y="5465522"/>
            <a:ext cx="334775" cy="644085"/>
          </a:xfrm>
          <a:prstGeom prst="line">
            <a:avLst/>
          </a:prstGeom>
          <a:ln cap="flat" w="28575">
            <a:solidFill>
              <a:srgbClr val="000000"/>
            </a:solidFill>
            <a:prstDash val="solid"/>
            <a:headEnd type="none" len="sm" w="sm"/>
            <a:tailEnd type="none" len="sm" w="sm"/>
          </a:ln>
        </p:spPr>
      </p:sp>
      <p:sp>
        <p:nvSpPr>
          <p:cNvPr name="AutoShape 22" id="22"/>
          <p:cNvSpPr/>
          <p:nvPr/>
        </p:nvSpPr>
        <p:spPr>
          <a:xfrm>
            <a:off x="8019826" y="5479550"/>
            <a:ext cx="262964" cy="630058"/>
          </a:xfrm>
          <a:prstGeom prst="line">
            <a:avLst/>
          </a:prstGeom>
          <a:ln cap="flat" w="28575">
            <a:solidFill>
              <a:srgbClr val="000000"/>
            </a:solidFill>
            <a:prstDash val="solid"/>
            <a:headEnd type="none" len="sm" w="sm"/>
            <a:tailEnd type="none" len="sm" w="sm"/>
          </a:ln>
        </p:spPr>
      </p:sp>
      <p:grpSp>
        <p:nvGrpSpPr>
          <p:cNvPr name="Group 23" id="23"/>
          <p:cNvGrpSpPr/>
          <p:nvPr/>
        </p:nvGrpSpPr>
        <p:grpSpPr>
          <a:xfrm rot="0">
            <a:off x="9328045" y="6237920"/>
            <a:ext cx="1141733" cy="1141733"/>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5" id="25"/>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54</a:t>
              </a:r>
            </a:p>
          </p:txBody>
        </p:sp>
      </p:grpSp>
      <p:sp>
        <p:nvSpPr>
          <p:cNvPr name="AutoShape 26" id="26"/>
          <p:cNvSpPr/>
          <p:nvPr/>
        </p:nvSpPr>
        <p:spPr>
          <a:xfrm flipV="true">
            <a:off x="10221600" y="5953142"/>
            <a:ext cx="149133" cy="384664"/>
          </a:xfrm>
          <a:prstGeom prst="line">
            <a:avLst/>
          </a:prstGeom>
          <a:ln cap="flat" w="28575">
            <a:solidFill>
              <a:srgbClr val="000000"/>
            </a:solidFill>
            <a:prstDash val="solid"/>
            <a:headEnd type="none" len="sm" w="sm"/>
            <a:tailEnd type="none" len="sm" w="sm"/>
          </a:ln>
        </p:spPr>
      </p:sp>
      <p:grpSp>
        <p:nvGrpSpPr>
          <p:cNvPr name="Group 27" id="27"/>
          <p:cNvGrpSpPr/>
          <p:nvPr/>
        </p:nvGrpSpPr>
        <p:grpSpPr>
          <a:xfrm rot="0">
            <a:off x="10945704" y="6237920"/>
            <a:ext cx="1141733" cy="1141733"/>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9" id="29"/>
            <p:cNvSpPr txBox="true"/>
            <p:nvPr/>
          </p:nvSpPr>
          <p:spPr>
            <a:xfrm>
              <a:off x="76200" y="0"/>
              <a:ext cx="660400" cy="736600"/>
            </a:xfrm>
            <a:prstGeom prst="rect">
              <a:avLst/>
            </a:prstGeom>
          </p:spPr>
          <p:txBody>
            <a:bodyPr anchor="ctr" rtlCol="false" tIns="34483" lIns="34483" bIns="34483" rIns="34483"/>
            <a:lstStyle/>
            <a:p>
              <a:pPr algn="ctr">
                <a:lnSpc>
                  <a:spcPts val="5739"/>
                </a:lnSpc>
                <a:spcBef>
                  <a:spcPct val="0"/>
                </a:spcBef>
              </a:pPr>
              <a:r>
                <a:rPr lang="en-US" sz="4099">
                  <a:solidFill>
                    <a:srgbClr val="000000"/>
                  </a:solidFill>
                  <a:latin typeface="Open Sans"/>
                  <a:ea typeface="Open Sans"/>
                  <a:cs typeface="Open Sans"/>
                  <a:sym typeface="Open Sans"/>
                </a:rPr>
                <a:t>25</a:t>
              </a:r>
            </a:p>
          </p:txBody>
        </p:sp>
      </p:grpSp>
      <p:sp>
        <p:nvSpPr>
          <p:cNvPr name="AutoShape 30" id="30"/>
          <p:cNvSpPr/>
          <p:nvPr/>
        </p:nvSpPr>
        <p:spPr>
          <a:xfrm flipH="true" flipV="true">
            <a:off x="10983015" y="5944909"/>
            <a:ext cx="250617" cy="367948"/>
          </a:xfrm>
          <a:prstGeom prst="line">
            <a:avLst/>
          </a:prstGeom>
          <a:ln cap="flat" w="28575">
            <a:solidFill>
              <a:srgbClr val="000000"/>
            </a:solidFill>
            <a:prstDash val="solid"/>
            <a:headEnd type="none" len="sm" w="sm"/>
            <a:tailEnd type="none" len="sm" w="sm"/>
          </a:ln>
        </p:spPr>
      </p:sp>
      <p:grpSp>
        <p:nvGrpSpPr>
          <p:cNvPr name="Group 31" id="31"/>
          <p:cNvGrpSpPr/>
          <p:nvPr/>
        </p:nvGrpSpPr>
        <p:grpSpPr>
          <a:xfrm rot="0">
            <a:off x="8681869" y="7818834"/>
            <a:ext cx="1195360" cy="119536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13</a:t>
              </a:r>
            </a:p>
          </p:txBody>
        </p:sp>
      </p:grpSp>
      <p:sp>
        <p:nvSpPr>
          <p:cNvPr name="AutoShape 34" id="34"/>
          <p:cNvSpPr/>
          <p:nvPr/>
        </p:nvSpPr>
        <p:spPr>
          <a:xfrm flipH="true">
            <a:off x="9555301" y="7379653"/>
            <a:ext cx="159596" cy="506456"/>
          </a:xfrm>
          <a:prstGeom prst="line">
            <a:avLst/>
          </a:prstGeom>
          <a:ln cap="flat" w="38100">
            <a:solidFill>
              <a:srgbClr val="000000"/>
            </a:solidFill>
            <a:prstDash val="solid"/>
            <a:headEnd type="none" len="sm" w="sm"/>
            <a:tailEnd type="none" len="sm" w="sm"/>
          </a:ln>
        </p:spPr>
      </p:sp>
    </p:spTree>
  </p:cSld>
  <p:clrMapOvr>
    <a:masterClrMapping/>
  </p:clrMapOvr>
</p:sld>
</file>

<file path=ppt/slides/slide12.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393589" y="-190500"/>
            <a:ext cx="17500822" cy="1666987"/>
          </a:xfrm>
          <a:prstGeom prst="rect">
            <a:avLst/>
          </a:prstGeom>
        </p:spPr>
        <p:txBody>
          <a:bodyPr anchor="t" rtlCol="false" tIns="0" lIns="0" bIns="0" rIns="0">
            <a:spAutoFit/>
          </a:bodyPr>
          <a:lstStyle/>
          <a:p>
            <a:pPr algn="ctr" marL="0" indent="0" lvl="0">
              <a:lnSpc>
                <a:spcPts val="13643"/>
              </a:lnSpc>
              <a:spcBef>
                <a:spcPct val="0"/>
              </a:spcBef>
            </a:pPr>
            <a:r>
              <a:rPr lang="en-US" sz="9745">
                <a:solidFill>
                  <a:srgbClr val="509436"/>
                </a:solidFill>
                <a:latin typeface="Glacial Indifference"/>
                <a:ea typeface="Glacial Indifference"/>
                <a:cs typeface="Glacial Indifference"/>
                <a:sym typeface="Glacial Indifference"/>
              </a:rPr>
              <a:t>extractM</a:t>
            </a:r>
            <a:r>
              <a:rPr lang="en-US" sz="9745">
                <a:solidFill>
                  <a:srgbClr val="509436"/>
                </a:solidFill>
                <a:latin typeface="Glacial Indifference"/>
                <a:ea typeface="Glacial Indifference"/>
                <a:cs typeface="Glacial Indifference"/>
                <a:sym typeface="Glacial Indifference"/>
              </a:rPr>
              <a:t>ax() / extractMin()</a:t>
            </a:r>
          </a:p>
        </p:txBody>
      </p:sp>
      <p:grpSp>
        <p:nvGrpSpPr>
          <p:cNvPr name="Group 3" id="3"/>
          <p:cNvGrpSpPr/>
          <p:nvPr/>
        </p:nvGrpSpPr>
        <p:grpSpPr>
          <a:xfrm rot="0">
            <a:off x="1028700" y="2462353"/>
            <a:ext cx="7185589" cy="5362295"/>
            <a:chOff x="0" y="0"/>
            <a:chExt cx="9580786" cy="7149726"/>
          </a:xfrm>
        </p:grpSpPr>
        <p:grpSp>
          <p:nvGrpSpPr>
            <p:cNvPr name="Group 4" id="4"/>
            <p:cNvGrpSpPr/>
            <p:nvPr/>
          </p:nvGrpSpPr>
          <p:grpSpPr>
            <a:xfrm rot="0">
              <a:off x="3887673" y="0"/>
              <a:ext cx="1858151" cy="185815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 id="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74</a:t>
                </a:r>
              </a:p>
            </p:txBody>
          </p:sp>
        </p:grpSp>
        <p:sp>
          <p:nvSpPr>
            <p:cNvPr name="AutoShape 7" id="7"/>
            <p:cNvSpPr/>
            <p:nvPr/>
          </p:nvSpPr>
          <p:spPr>
            <a:xfrm flipV="true">
              <a:off x="3036799" y="929075"/>
              <a:ext cx="850874" cy="1846489"/>
            </a:xfrm>
            <a:prstGeom prst="line">
              <a:avLst/>
            </a:prstGeom>
            <a:ln cap="flat" w="50800">
              <a:solidFill>
                <a:srgbClr val="000000"/>
              </a:solidFill>
              <a:prstDash val="solid"/>
              <a:headEnd type="none" len="sm" w="sm"/>
              <a:tailEnd type="none" len="sm" w="sm"/>
            </a:ln>
          </p:spPr>
        </p:sp>
        <p:sp>
          <p:nvSpPr>
            <p:cNvPr name="AutoShape 8" id="8"/>
            <p:cNvSpPr/>
            <p:nvPr/>
          </p:nvSpPr>
          <p:spPr>
            <a:xfrm flipH="true" flipV="true">
              <a:off x="5745824" y="929075"/>
              <a:ext cx="872613" cy="2425973"/>
            </a:xfrm>
            <a:prstGeom prst="line">
              <a:avLst/>
            </a:prstGeom>
            <a:ln cap="flat" w="50800">
              <a:solidFill>
                <a:srgbClr val="000000"/>
              </a:solidFill>
              <a:prstDash val="solid"/>
              <a:headEnd type="none" len="sm" w="sm"/>
              <a:tailEnd type="none" len="sm" w="sm"/>
            </a:ln>
          </p:spPr>
        </p:sp>
        <p:grpSp>
          <p:nvGrpSpPr>
            <p:cNvPr name="Group 9" id="9"/>
            <p:cNvGrpSpPr/>
            <p:nvPr/>
          </p:nvGrpSpPr>
          <p:grpSpPr>
            <a:xfrm rot="0">
              <a:off x="6345519" y="3108109"/>
              <a:ext cx="1858151" cy="1858151"/>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1" id="11"/>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54</a:t>
                </a:r>
              </a:p>
            </p:txBody>
          </p:sp>
        </p:grpSp>
        <p:grpSp>
          <p:nvGrpSpPr>
            <p:cNvPr name="Group 12" id="12"/>
            <p:cNvGrpSpPr/>
            <p:nvPr/>
          </p:nvGrpSpPr>
          <p:grpSpPr>
            <a:xfrm rot="0">
              <a:off x="1530637" y="2345779"/>
              <a:ext cx="1858151" cy="1858151"/>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4" id="14"/>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60</a:t>
                </a:r>
              </a:p>
            </p:txBody>
          </p:sp>
        </p:grpSp>
        <p:grpSp>
          <p:nvGrpSpPr>
            <p:cNvPr name="Group 15" id="15"/>
            <p:cNvGrpSpPr/>
            <p:nvPr/>
          </p:nvGrpSpPr>
          <p:grpSpPr>
            <a:xfrm rot="0">
              <a:off x="0" y="4966260"/>
              <a:ext cx="1858151" cy="1858151"/>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7" id="1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18" id="18"/>
            <p:cNvGrpSpPr/>
            <p:nvPr/>
          </p:nvGrpSpPr>
          <p:grpSpPr>
            <a:xfrm rot="0">
              <a:off x="2459713" y="5082750"/>
              <a:ext cx="1858151" cy="1858151"/>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21" id="21"/>
            <p:cNvSpPr/>
            <p:nvPr/>
          </p:nvSpPr>
          <p:spPr>
            <a:xfrm flipV="true">
              <a:off x="1379854" y="4034512"/>
              <a:ext cx="544840" cy="1048238"/>
            </a:xfrm>
            <a:prstGeom prst="line">
              <a:avLst/>
            </a:prstGeom>
            <a:ln cap="flat" w="50800">
              <a:solidFill>
                <a:srgbClr val="000000"/>
              </a:solidFill>
              <a:prstDash val="solid"/>
              <a:headEnd type="none" len="sm" w="sm"/>
              <a:tailEnd type="none" len="sm" w="sm"/>
            </a:ln>
          </p:spPr>
        </p:sp>
        <p:sp>
          <p:nvSpPr>
            <p:cNvPr name="AutoShape 22" id="22"/>
            <p:cNvSpPr/>
            <p:nvPr/>
          </p:nvSpPr>
          <p:spPr>
            <a:xfrm>
              <a:off x="2960819" y="4057342"/>
              <a:ext cx="427969" cy="1025408"/>
            </a:xfrm>
            <a:prstGeom prst="line">
              <a:avLst/>
            </a:prstGeom>
            <a:ln cap="flat" w="50800">
              <a:solidFill>
                <a:srgbClr val="000000"/>
              </a:solidFill>
              <a:prstDash val="solid"/>
              <a:headEnd type="none" len="sm" w="sm"/>
              <a:tailEnd type="none" len="sm" w="sm"/>
            </a:ln>
          </p:spPr>
        </p:sp>
        <p:grpSp>
          <p:nvGrpSpPr>
            <p:cNvPr name="Group 23" id="23"/>
            <p:cNvGrpSpPr/>
            <p:nvPr/>
          </p:nvGrpSpPr>
          <p:grpSpPr>
            <a:xfrm rot="0">
              <a:off x="5089923" y="5291575"/>
              <a:ext cx="1858151" cy="1858151"/>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5" id="2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13</a:t>
                </a:r>
              </a:p>
            </p:txBody>
          </p:sp>
        </p:grpSp>
        <p:sp>
          <p:nvSpPr>
            <p:cNvPr name="AutoShape 26" id="26"/>
            <p:cNvSpPr/>
            <p:nvPr/>
          </p:nvSpPr>
          <p:spPr>
            <a:xfrm flipV="true">
              <a:off x="6544168" y="4828105"/>
              <a:ext cx="242712" cy="626033"/>
            </a:xfrm>
            <a:prstGeom prst="line">
              <a:avLst/>
            </a:prstGeom>
            <a:ln cap="flat" w="50800">
              <a:solidFill>
                <a:srgbClr val="000000"/>
              </a:solidFill>
              <a:prstDash val="solid"/>
              <a:headEnd type="none" len="sm" w="sm"/>
              <a:tailEnd type="none" len="sm" w="sm"/>
            </a:ln>
          </p:spPr>
        </p:sp>
        <p:grpSp>
          <p:nvGrpSpPr>
            <p:cNvPr name="Group 27" id="27"/>
            <p:cNvGrpSpPr/>
            <p:nvPr/>
          </p:nvGrpSpPr>
          <p:grpSpPr>
            <a:xfrm rot="0">
              <a:off x="7722635" y="5291575"/>
              <a:ext cx="1858151" cy="1858151"/>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9" id="2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25</a:t>
                </a:r>
              </a:p>
            </p:txBody>
          </p:sp>
        </p:grpSp>
        <p:sp>
          <p:nvSpPr>
            <p:cNvPr name="AutoShape 30" id="30"/>
            <p:cNvSpPr/>
            <p:nvPr/>
          </p:nvSpPr>
          <p:spPr>
            <a:xfrm flipH="true" flipV="true">
              <a:off x="7783357" y="4814706"/>
              <a:ext cx="407875" cy="598829"/>
            </a:xfrm>
            <a:prstGeom prst="line">
              <a:avLst/>
            </a:prstGeom>
            <a:ln cap="flat" w="50800">
              <a:solidFill>
                <a:srgbClr val="000000"/>
              </a:solidFill>
              <a:prstDash val="solid"/>
              <a:headEnd type="none" len="sm" w="sm"/>
              <a:tailEnd type="none" len="sm" w="sm"/>
            </a:ln>
          </p:spPr>
        </p:sp>
      </p:grpSp>
      <p:grpSp>
        <p:nvGrpSpPr>
          <p:cNvPr name="Group 31" id="31"/>
          <p:cNvGrpSpPr/>
          <p:nvPr/>
        </p:nvGrpSpPr>
        <p:grpSpPr>
          <a:xfrm rot="0">
            <a:off x="12346120" y="2462353"/>
            <a:ext cx="1393613" cy="1393613"/>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47CC7"/>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25</a:t>
              </a:r>
            </a:p>
          </p:txBody>
        </p:sp>
      </p:grpSp>
      <p:sp>
        <p:nvSpPr>
          <p:cNvPr name="AutoShape 34" id="34"/>
          <p:cNvSpPr/>
          <p:nvPr/>
        </p:nvSpPr>
        <p:spPr>
          <a:xfrm flipV="true">
            <a:off x="11707965" y="3159159"/>
            <a:ext cx="638155" cy="1384867"/>
          </a:xfrm>
          <a:prstGeom prst="line">
            <a:avLst/>
          </a:prstGeom>
          <a:ln cap="flat" w="38100">
            <a:solidFill>
              <a:srgbClr val="000000"/>
            </a:solidFill>
            <a:prstDash val="solid"/>
            <a:headEnd type="none" len="sm" w="sm"/>
            <a:tailEnd type="none" len="sm" w="sm"/>
          </a:ln>
        </p:spPr>
      </p:sp>
      <p:sp>
        <p:nvSpPr>
          <p:cNvPr name="AutoShape 35" id="35"/>
          <p:cNvSpPr/>
          <p:nvPr/>
        </p:nvSpPr>
        <p:spPr>
          <a:xfrm flipH="true" flipV="true">
            <a:off x="13739733" y="3159159"/>
            <a:ext cx="654460" cy="1819480"/>
          </a:xfrm>
          <a:prstGeom prst="line">
            <a:avLst/>
          </a:prstGeom>
          <a:ln cap="flat" w="38100">
            <a:solidFill>
              <a:srgbClr val="000000"/>
            </a:solidFill>
            <a:prstDash val="solid"/>
            <a:headEnd type="none" len="sm" w="sm"/>
            <a:tailEnd type="none" len="sm" w="sm"/>
          </a:ln>
        </p:spPr>
      </p:sp>
      <p:grpSp>
        <p:nvGrpSpPr>
          <p:cNvPr name="Group 36" id="36"/>
          <p:cNvGrpSpPr/>
          <p:nvPr/>
        </p:nvGrpSpPr>
        <p:grpSpPr>
          <a:xfrm rot="0">
            <a:off x="14189505" y="4793434"/>
            <a:ext cx="1393613" cy="1393613"/>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8" id="3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54</a:t>
              </a:r>
            </a:p>
          </p:txBody>
        </p:sp>
      </p:grpSp>
      <p:grpSp>
        <p:nvGrpSpPr>
          <p:cNvPr name="Group 39" id="39"/>
          <p:cNvGrpSpPr/>
          <p:nvPr/>
        </p:nvGrpSpPr>
        <p:grpSpPr>
          <a:xfrm rot="0">
            <a:off x="10578343" y="4221687"/>
            <a:ext cx="1393613" cy="1393613"/>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41" id="41"/>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60</a:t>
              </a:r>
            </a:p>
          </p:txBody>
        </p:sp>
      </p:grpSp>
      <p:grpSp>
        <p:nvGrpSpPr>
          <p:cNvPr name="Group 42" id="42"/>
          <p:cNvGrpSpPr/>
          <p:nvPr/>
        </p:nvGrpSpPr>
        <p:grpSpPr>
          <a:xfrm rot="0">
            <a:off x="9430365" y="6187048"/>
            <a:ext cx="1393613" cy="1393613"/>
            <a:chOff x="0" y="0"/>
            <a:chExt cx="812800" cy="812800"/>
          </a:xfrm>
        </p:grpSpPr>
        <p:sp>
          <p:nvSpPr>
            <p:cNvPr name="Freeform 43" id="4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44" id="44"/>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45" id="45"/>
          <p:cNvGrpSpPr/>
          <p:nvPr/>
        </p:nvGrpSpPr>
        <p:grpSpPr>
          <a:xfrm rot="0">
            <a:off x="11275150" y="6274415"/>
            <a:ext cx="1393613" cy="1393613"/>
            <a:chOff x="0" y="0"/>
            <a:chExt cx="812800" cy="812800"/>
          </a:xfrm>
        </p:grpSpPr>
        <p:sp>
          <p:nvSpPr>
            <p:cNvPr name="Freeform 46" id="4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47" id="4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48" id="48"/>
          <p:cNvSpPr/>
          <p:nvPr/>
        </p:nvSpPr>
        <p:spPr>
          <a:xfrm flipV="true">
            <a:off x="10465255" y="5488237"/>
            <a:ext cx="408630" cy="786178"/>
          </a:xfrm>
          <a:prstGeom prst="line">
            <a:avLst/>
          </a:prstGeom>
          <a:ln cap="flat" w="38100">
            <a:solidFill>
              <a:srgbClr val="000000"/>
            </a:solidFill>
            <a:prstDash val="solid"/>
            <a:headEnd type="none" len="sm" w="sm"/>
            <a:tailEnd type="none" len="sm" w="sm"/>
          </a:ln>
        </p:spPr>
      </p:sp>
      <p:sp>
        <p:nvSpPr>
          <p:cNvPr name="AutoShape 49" id="49"/>
          <p:cNvSpPr/>
          <p:nvPr/>
        </p:nvSpPr>
        <p:spPr>
          <a:xfrm>
            <a:off x="11650980" y="5505359"/>
            <a:ext cx="320977" cy="769056"/>
          </a:xfrm>
          <a:prstGeom prst="line">
            <a:avLst/>
          </a:prstGeom>
          <a:ln cap="flat" w="38100">
            <a:solidFill>
              <a:srgbClr val="000000"/>
            </a:solidFill>
            <a:prstDash val="solid"/>
            <a:headEnd type="none" len="sm" w="sm"/>
            <a:tailEnd type="none" len="sm" w="sm"/>
          </a:ln>
        </p:spPr>
      </p:sp>
      <p:grpSp>
        <p:nvGrpSpPr>
          <p:cNvPr name="Group 50" id="50"/>
          <p:cNvGrpSpPr/>
          <p:nvPr/>
        </p:nvGrpSpPr>
        <p:grpSpPr>
          <a:xfrm rot="0">
            <a:off x="13247808" y="6431034"/>
            <a:ext cx="1393613" cy="1393613"/>
            <a:chOff x="0" y="0"/>
            <a:chExt cx="812800" cy="812800"/>
          </a:xfrm>
        </p:grpSpPr>
        <p:sp>
          <p:nvSpPr>
            <p:cNvPr name="Freeform 51" id="5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52" id="5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13</a:t>
              </a:r>
            </a:p>
          </p:txBody>
        </p:sp>
      </p:grpSp>
      <p:sp>
        <p:nvSpPr>
          <p:cNvPr name="AutoShape 53" id="53"/>
          <p:cNvSpPr/>
          <p:nvPr/>
        </p:nvSpPr>
        <p:spPr>
          <a:xfrm flipV="true">
            <a:off x="14338491" y="6083432"/>
            <a:ext cx="182034" cy="469525"/>
          </a:xfrm>
          <a:prstGeom prst="line">
            <a:avLst/>
          </a:prstGeom>
          <a:ln cap="flat" w="38100">
            <a:solidFill>
              <a:srgbClr val="000000"/>
            </a:solidFill>
            <a:prstDash val="solid"/>
            <a:headEnd type="none" len="sm" w="sm"/>
            <a:tailEnd type="none" len="sm" w="sm"/>
          </a:ln>
        </p:spPr>
      </p:sp>
    </p:spTree>
  </p:cSld>
  <p:clrMapOvr>
    <a:masterClrMapping/>
  </p:clrMapOvr>
</p:sld>
</file>

<file path=ppt/slides/slide13.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393589" y="-190500"/>
            <a:ext cx="17500822" cy="1666987"/>
          </a:xfrm>
          <a:prstGeom prst="rect">
            <a:avLst/>
          </a:prstGeom>
        </p:spPr>
        <p:txBody>
          <a:bodyPr anchor="t" rtlCol="false" tIns="0" lIns="0" bIns="0" rIns="0">
            <a:spAutoFit/>
          </a:bodyPr>
          <a:lstStyle/>
          <a:p>
            <a:pPr algn="ctr" marL="0" indent="0" lvl="0">
              <a:lnSpc>
                <a:spcPts val="13643"/>
              </a:lnSpc>
              <a:spcBef>
                <a:spcPct val="0"/>
              </a:spcBef>
            </a:pPr>
            <a:r>
              <a:rPr lang="en-US" sz="9745">
                <a:solidFill>
                  <a:srgbClr val="509436"/>
                </a:solidFill>
                <a:latin typeface="Glacial Indifference"/>
                <a:ea typeface="Glacial Indifference"/>
                <a:cs typeface="Glacial Indifference"/>
                <a:sym typeface="Glacial Indifference"/>
              </a:rPr>
              <a:t>extractM</a:t>
            </a:r>
            <a:r>
              <a:rPr lang="en-US" sz="9745">
                <a:solidFill>
                  <a:srgbClr val="509436"/>
                </a:solidFill>
                <a:latin typeface="Glacial Indifference"/>
                <a:ea typeface="Glacial Indifference"/>
                <a:cs typeface="Glacial Indifference"/>
                <a:sym typeface="Glacial Indifference"/>
              </a:rPr>
              <a:t>ax() / extractMin()</a:t>
            </a:r>
          </a:p>
        </p:txBody>
      </p:sp>
      <p:grpSp>
        <p:nvGrpSpPr>
          <p:cNvPr name="Group 3" id="3"/>
          <p:cNvGrpSpPr/>
          <p:nvPr/>
        </p:nvGrpSpPr>
        <p:grpSpPr>
          <a:xfrm rot="0">
            <a:off x="8397834" y="2462353"/>
            <a:ext cx="1393613" cy="1393613"/>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5" id="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60</a:t>
              </a:r>
            </a:p>
          </p:txBody>
        </p:sp>
      </p:grpSp>
      <p:sp>
        <p:nvSpPr>
          <p:cNvPr name="AutoShape 6" id="6"/>
          <p:cNvSpPr/>
          <p:nvPr/>
        </p:nvSpPr>
        <p:spPr>
          <a:xfrm flipV="true">
            <a:off x="7759678" y="3159159"/>
            <a:ext cx="638155" cy="1384867"/>
          </a:xfrm>
          <a:prstGeom prst="line">
            <a:avLst/>
          </a:prstGeom>
          <a:ln cap="flat" w="38100">
            <a:solidFill>
              <a:srgbClr val="000000"/>
            </a:solidFill>
            <a:prstDash val="solid"/>
            <a:headEnd type="none" len="sm" w="sm"/>
            <a:tailEnd type="none" len="sm" w="sm"/>
          </a:ln>
        </p:spPr>
      </p:sp>
      <p:sp>
        <p:nvSpPr>
          <p:cNvPr name="AutoShape 7" id="7"/>
          <p:cNvSpPr/>
          <p:nvPr/>
        </p:nvSpPr>
        <p:spPr>
          <a:xfrm flipH="true" flipV="true">
            <a:off x="9791447" y="3159159"/>
            <a:ext cx="654460" cy="181948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10241218" y="4793434"/>
            <a:ext cx="1393613" cy="1393613"/>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0" id="1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54</a:t>
              </a:r>
            </a:p>
          </p:txBody>
        </p:sp>
      </p:grpSp>
      <p:grpSp>
        <p:nvGrpSpPr>
          <p:cNvPr name="Group 11" id="11"/>
          <p:cNvGrpSpPr/>
          <p:nvPr/>
        </p:nvGrpSpPr>
        <p:grpSpPr>
          <a:xfrm rot="0">
            <a:off x="6630057" y="4221687"/>
            <a:ext cx="1393613" cy="1393613"/>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47CC7"/>
            </a:solidFill>
          </p:spPr>
        </p:sp>
        <p:sp>
          <p:nvSpPr>
            <p:cNvPr name="TextBox 13" id="1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25</a:t>
              </a:r>
            </a:p>
          </p:txBody>
        </p:sp>
      </p:grpSp>
      <p:grpSp>
        <p:nvGrpSpPr>
          <p:cNvPr name="Group 14" id="14"/>
          <p:cNvGrpSpPr/>
          <p:nvPr/>
        </p:nvGrpSpPr>
        <p:grpSpPr>
          <a:xfrm rot="0">
            <a:off x="5482079" y="6187048"/>
            <a:ext cx="1393613" cy="1393613"/>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6" id="1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17" id="17"/>
          <p:cNvGrpSpPr/>
          <p:nvPr/>
        </p:nvGrpSpPr>
        <p:grpSpPr>
          <a:xfrm rot="0">
            <a:off x="7326863" y="6274415"/>
            <a:ext cx="1393613" cy="1393613"/>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9" id="1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20" id="20"/>
          <p:cNvSpPr/>
          <p:nvPr/>
        </p:nvSpPr>
        <p:spPr>
          <a:xfrm flipV="true">
            <a:off x="6516969" y="5488237"/>
            <a:ext cx="408630" cy="786178"/>
          </a:xfrm>
          <a:prstGeom prst="line">
            <a:avLst/>
          </a:prstGeom>
          <a:ln cap="flat" w="38100">
            <a:solidFill>
              <a:srgbClr val="000000"/>
            </a:solidFill>
            <a:prstDash val="solid"/>
            <a:headEnd type="none" len="sm" w="sm"/>
            <a:tailEnd type="none" len="sm" w="sm"/>
          </a:ln>
        </p:spPr>
      </p:sp>
      <p:sp>
        <p:nvSpPr>
          <p:cNvPr name="AutoShape 21" id="21"/>
          <p:cNvSpPr/>
          <p:nvPr/>
        </p:nvSpPr>
        <p:spPr>
          <a:xfrm>
            <a:off x="7702693" y="5505359"/>
            <a:ext cx="320977" cy="769056"/>
          </a:xfrm>
          <a:prstGeom prst="line">
            <a:avLst/>
          </a:prstGeom>
          <a:ln cap="flat" w="38100">
            <a:solidFill>
              <a:srgbClr val="000000"/>
            </a:solidFill>
            <a:prstDash val="solid"/>
            <a:headEnd type="none" len="sm" w="sm"/>
            <a:tailEnd type="none" len="sm" w="sm"/>
          </a:ln>
        </p:spPr>
      </p:sp>
      <p:grpSp>
        <p:nvGrpSpPr>
          <p:cNvPr name="Group 22" id="22"/>
          <p:cNvGrpSpPr/>
          <p:nvPr/>
        </p:nvGrpSpPr>
        <p:grpSpPr>
          <a:xfrm rot="0">
            <a:off x="9299521" y="6431034"/>
            <a:ext cx="1393613" cy="1393613"/>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4" id="24"/>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13</a:t>
              </a:r>
            </a:p>
          </p:txBody>
        </p:sp>
      </p:grpSp>
      <p:sp>
        <p:nvSpPr>
          <p:cNvPr name="AutoShape 25" id="25"/>
          <p:cNvSpPr/>
          <p:nvPr/>
        </p:nvSpPr>
        <p:spPr>
          <a:xfrm flipV="true">
            <a:off x="10390205" y="6083432"/>
            <a:ext cx="182034" cy="469525"/>
          </a:xfrm>
          <a:prstGeom prst="line">
            <a:avLst/>
          </a:prstGeom>
          <a:ln cap="flat" w="38100">
            <a:solidFill>
              <a:srgbClr val="000000"/>
            </a:solidFill>
            <a:prstDash val="solid"/>
            <a:headEnd type="none" len="sm" w="sm"/>
            <a:tailEnd type="none" len="sm" w="sm"/>
          </a:ln>
        </p:spPr>
      </p:sp>
      <p:sp>
        <p:nvSpPr>
          <p:cNvPr name="TextBox 26" id="26"/>
          <p:cNvSpPr txBox="true"/>
          <p:nvPr/>
        </p:nvSpPr>
        <p:spPr>
          <a:xfrm rot="0">
            <a:off x="6407289" y="8396147"/>
            <a:ext cx="5473422" cy="705486"/>
          </a:xfrm>
          <a:prstGeom prst="rect">
            <a:avLst/>
          </a:prstGeom>
        </p:spPr>
        <p:txBody>
          <a:bodyPr anchor="t" rtlCol="false" tIns="0" lIns="0" bIns="0" rIns="0">
            <a:spAutoFit/>
          </a:bodyPr>
          <a:lstStyle/>
          <a:p>
            <a:pPr algn="ctr">
              <a:lnSpc>
                <a:spcPts val="5739"/>
              </a:lnSpc>
              <a:spcBef>
                <a:spcPct val="0"/>
              </a:spcBef>
            </a:pPr>
            <a:r>
              <a:rPr lang="en-US" sz="4099">
                <a:solidFill>
                  <a:srgbClr val="000000"/>
                </a:solidFill>
                <a:latin typeface="Glacial Indifference"/>
                <a:ea typeface="Glacial Indifference"/>
                <a:cs typeface="Glacial Indifference"/>
                <a:sym typeface="Glacial Indifference"/>
              </a:rPr>
              <a:t>[60, 25, 54, 17, 19, 13, 74]</a:t>
            </a:r>
          </a:p>
        </p:txBody>
      </p:sp>
      <p:sp>
        <p:nvSpPr>
          <p:cNvPr name="TextBox 27" id="27"/>
          <p:cNvSpPr txBox="true"/>
          <p:nvPr/>
        </p:nvSpPr>
        <p:spPr>
          <a:xfrm rot="0">
            <a:off x="12489753" y="1390762"/>
            <a:ext cx="2121813" cy="705486"/>
          </a:xfrm>
          <a:prstGeom prst="rect">
            <a:avLst/>
          </a:prstGeom>
        </p:spPr>
        <p:txBody>
          <a:bodyPr anchor="t" rtlCol="false" tIns="0" lIns="0" bIns="0" rIns="0">
            <a:spAutoFit/>
          </a:bodyPr>
          <a:lstStyle/>
          <a:p>
            <a:pPr algn="ctr">
              <a:lnSpc>
                <a:spcPts val="5739"/>
              </a:lnSpc>
              <a:spcBef>
                <a:spcPct val="0"/>
              </a:spcBef>
            </a:pPr>
            <a:r>
              <a:rPr lang="en-US" sz="4099">
                <a:solidFill>
                  <a:srgbClr val="000000"/>
                </a:solidFill>
                <a:latin typeface="Glacial Indifference"/>
                <a:ea typeface="Glacial Indifference"/>
                <a:cs typeface="Glacial Indifference"/>
                <a:sym typeface="Glacial Indifference"/>
              </a:rPr>
              <a:t>Min Heap</a:t>
            </a:r>
          </a:p>
        </p:txBody>
      </p:sp>
      <p:sp>
        <p:nvSpPr>
          <p:cNvPr name="AutoShape 28" id="28"/>
          <p:cNvSpPr/>
          <p:nvPr/>
        </p:nvSpPr>
        <p:spPr>
          <a:xfrm flipV="true">
            <a:off x="14929399" y="1786368"/>
            <a:ext cx="632767" cy="309881"/>
          </a:xfrm>
          <a:prstGeom prst="line">
            <a:avLst/>
          </a:prstGeom>
          <a:ln cap="flat" w="38100">
            <a:solidFill>
              <a:srgbClr val="000000"/>
            </a:solidFill>
            <a:prstDash val="solid"/>
            <a:headEnd type="none" len="sm" w="sm"/>
            <a:tailEnd type="arrow" len="sm" w="med"/>
          </a:ln>
        </p:spPr>
      </p:sp>
    </p:spTree>
  </p:cSld>
  <p:clrMapOvr>
    <a:masterClrMapping/>
  </p:clrMapOvr>
</p:sld>
</file>

<file path=ppt/slides/slide14.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sp>
        <p:nvSpPr>
          <p:cNvPr name="TextBox 3" id="3"/>
          <p:cNvSpPr txBox="true"/>
          <p:nvPr/>
        </p:nvSpPr>
        <p:spPr>
          <a:xfrm rot="0">
            <a:off x="4357104" y="4723616"/>
            <a:ext cx="9573791" cy="754042"/>
          </a:xfrm>
          <a:prstGeom prst="rect">
            <a:avLst/>
          </a:prstGeom>
        </p:spPr>
        <p:txBody>
          <a:bodyPr anchor="t" rtlCol="false" tIns="0" lIns="0" bIns="0" rIns="0">
            <a:spAutoFit/>
          </a:bodyPr>
          <a:lstStyle/>
          <a:p>
            <a:pPr algn="ctr" marL="0" indent="0" lvl="0">
              <a:lnSpc>
                <a:spcPts val="6213"/>
              </a:lnSpc>
              <a:spcBef>
                <a:spcPct val="0"/>
              </a:spcBef>
            </a:pPr>
            <a:r>
              <a:rPr lang="en-US" sz="4438">
                <a:solidFill>
                  <a:srgbClr val="000000"/>
                </a:solidFill>
                <a:latin typeface="Glacial Indifference"/>
                <a:ea typeface="Glacial Indifference"/>
                <a:cs typeface="Glacial Indifference"/>
                <a:sym typeface="Glacial Indifference"/>
              </a:rPr>
              <a:t>[5, 2, 8, 1, 14, 17, 4, 3, 19]</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sp>
        <p:nvSpPr>
          <p:cNvPr name="TextBox 3" id="3"/>
          <p:cNvSpPr txBox="true"/>
          <p:nvPr/>
        </p:nvSpPr>
        <p:spPr>
          <a:xfrm rot="0">
            <a:off x="4357104" y="2212250"/>
            <a:ext cx="9573791" cy="2316142"/>
          </a:xfrm>
          <a:prstGeom prst="rect">
            <a:avLst/>
          </a:prstGeom>
        </p:spPr>
        <p:txBody>
          <a:bodyPr anchor="t" rtlCol="false" tIns="0" lIns="0" bIns="0" rIns="0">
            <a:spAutoFit/>
          </a:bodyPr>
          <a:lstStyle/>
          <a:p>
            <a:pPr algn="ctr" marL="0" indent="0" lvl="0">
              <a:lnSpc>
                <a:spcPts val="6213"/>
              </a:lnSpc>
              <a:spcBef>
                <a:spcPct val="0"/>
              </a:spcBef>
            </a:pPr>
            <a:r>
              <a:rPr lang="en-US" sz="4438">
                <a:solidFill>
                  <a:srgbClr val="000000"/>
                </a:solidFill>
                <a:latin typeface="Glacial Indifference"/>
                <a:ea typeface="Glacial Indifference"/>
                <a:cs typeface="Glacial Indifference"/>
                <a:sym typeface="Glacial Indifference"/>
              </a:rPr>
              <a:t>El primer paso para representar el arreglo en un árbol se ordenan los datos de izquierda a derecha</a:t>
            </a:r>
          </a:p>
        </p:txBody>
      </p:sp>
      <p:grpSp>
        <p:nvGrpSpPr>
          <p:cNvPr name="Group 4" id="4"/>
          <p:cNvGrpSpPr/>
          <p:nvPr/>
        </p:nvGrpSpPr>
        <p:grpSpPr>
          <a:xfrm rot="0">
            <a:off x="8463651" y="4690716"/>
            <a:ext cx="1128710" cy="112871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 id="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7" id="7"/>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6291525" y="5691568"/>
            <a:ext cx="1128710" cy="112871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0" id="1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11" id="11"/>
          <p:cNvGrpSpPr/>
          <p:nvPr/>
        </p:nvGrpSpPr>
        <p:grpSpPr>
          <a:xfrm rot="0">
            <a:off x="11151780" y="5691568"/>
            <a:ext cx="1128710" cy="112871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3" id="1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sp>
        <p:nvSpPr>
          <p:cNvPr name="AutoShape 14" id="14"/>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5" id="15"/>
          <p:cNvGrpSpPr/>
          <p:nvPr/>
        </p:nvGrpSpPr>
        <p:grpSpPr>
          <a:xfrm rot="0">
            <a:off x="5089485" y="6820278"/>
            <a:ext cx="1128710" cy="112871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7" id="1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grpSp>
        <p:nvGrpSpPr>
          <p:cNvPr name="Group 18" id="18"/>
          <p:cNvGrpSpPr/>
          <p:nvPr/>
        </p:nvGrpSpPr>
        <p:grpSpPr>
          <a:xfrm rot="0">
            <a:off x="7334942" y="6820278"/>
            <a:ext cx="1128710" cy="112871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sp>
        <p:nvSpPr>
          <p:cNvPr name="AutoShape 21" id="21"/>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2" id="22"/>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3" id="23"/>
          <p:cNvGrpSpPr/>
          <p:nvPr/>
        </p:nvGrpSpPr>
        <p:grpSpPr>
          <a:xfrm rot="0">
            <a:off x="9845816" y="6820278"/>
            <a:ext cx="1128710" cy="112871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5" id="2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26" id="26"/>
          <p:cNvGrpSpPr/>
          <p:nvPr/>
        </p:nvGrpSpPr>
        <p:grpSpPr>
          <a:xfrm rot="0">
            <a:off x="12464477" y="6820278"/>
            <a:ext cx="1128710" cy="1128710"/>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8" id="2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9" id="29"/>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30" id="30"/>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1" id="31"/>
          <p:cNvGrpSpPr/>
          <p:nvPr/>
        </p:nvGrpSpPr>
        <p:grpSpPr>
          <a:xfrm rot="0">
            <a:off x="3792750" y="7716502"/>
            <a:ext cx="1128710" cy="112871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34" id="34"/>
          <p:cNvGrpSpPr/>
          <p:nvPr/>
        </p:nvGrpSpPr>
        <p:grpSpPr>
          <a:xfrm rot="0">
            <a:off x="6218195" y="7716502"/>
            <a:ext cx="1128710" cy="1128710"/>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6" id="3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37" id="37"/>
          <p:cNvSpPr/>
          <p:nvPr/>
        </p:nvSpPr>
        <p:spPr>
          <a:xfrm flipV="true">
            <a:off x="4758984" y="7716502"/>
            <a:ext cx="438343" cy="168136"/>
          </a:xfrm>
          <a:prstGeom prst="line">
            <a:avLst/>
          </a:prstGeom>
          <a:ln cap="flat" w="38100">
            <a:solidFill>
              <a:srgbClr val="000000"/>
            </a:solidFill>
            <a:prstDash val="solid"/>
            <a:headEnd type="none" len="sm" w="sm"/>
            <a:tailEnd type="none" len="sm" w="sm"/>
          </a:ln>
        </p:spPr>
      </p:sp>
      <p:sp>
        <p:nvSpPr>
          <p:cNvPr name="AutoShape 38" id="38"/>
          <p:cNvSpPr/>
          <p:nvPr/>
        </p:nvSpPr>
        <p:spPr>
          <a:xfrm flipH="true" flipV="true">
            <a:off x="6020161" y="7813955"/>
            <a:ext cx="305821" cy="135108"/>
          </a:xfrm>
          <a:prstGeom prst="line">
            <a:avLst/>
          </a:prstGeom>
          <a:ln cap="flat" w="38100">
            <a:solidFill>
              <a:srgbClr val="000000"/>
            </a:solidFill>
            <a:prstDash val="solid"/>
            <a:headEnd type="none" len="sm" w="sm"/>
            <a:tailEnd type="none" len="sm" w="sm"/>
          </a:ln>
        </p:spPr>
      </p:sp>
    </p:spTree>
  </p:cSld>
  <p:clrMapOvr>
    <a:masterClrMapping/>
  </p:clrMapOvr>
</p:sld>
</file>

<file path=ppt/slides/slide16.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sp>
        <p:nvSpPr>
          <p:cNvPr name="TextBox 3" id="3"/>
          <p:cNvSpPr txBox="true"/>
          <p:nvPr/>
        </p:nvSpPr>
        <p:spPr>
          <a:xfrm rot="0">
            <a:off x="4042384" y="1777674"/>
            <a:ext cx="9971245" cy="1817667"/>
          </a:xfrm>
          <a:prstGeom prst="rect">
            <a:avLst/>
          </a:prstGeom>
        </p:spPr>
        <p:txBody>
          <a:bodyPr anchor="t" rtlCol="false" tIns="0" lIns="0" bIns="0" rIns="0">
            <a:spAutoFit/>
          </a:bodyPr>
          <a:lstStyle/>
          <a:p>
            <a:pPr algn="ctr" marL="0" indent="0" lvl="0">
              <a:lnSpc>
                <a:spcPts val="4813"/>
              </a:lnSpc>
              <a:spcBef>
                <a:spcPct val="0"/>
              </a:spcBef>
            </a:pPr>
            <a:r>
              <a:rPr lang="en-US" sz="3438">
                <a:solidFill>
                  <a:srgbClr val="000000"/>
                </a:solidFill>
                <a:latin typeface="Glacial Indifference"/>
                <a:ea typeface="Glacial Indifference"/>
                <a:cs typeface="Glacial Indifference"/>
                <a:sym typeface="Glacial Indifference"/>
              </a:rPr>
              <a:t>El primer elemento del nodo es el que representa la cabeza del arreglo, en este caso el 5 es la cabeza y correspondería a la posición 0 del arreglo</a:t>
            </a:r>
          </a:p>
        </p:txBody>
      </p:sp>
      <p:grpSp>
        <p:nvGrpSpPr>
          <p:cNvPr name="Group 4" id="4"/>
          <p:cNvGrpSpPr/>
          <p:nvPr/>
        </p:nvGrpSpPr>
        <p:grpSpPr>
          <a:xfrm rot="0">
            <a:off x="8463651" y="4690716"/>
            <a:ext cx="1128710" cy="112871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 id="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7" id="7"/>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6291525" y="5691568"/>
            <a:ext cx="1128710" cy="112871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0" id="1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11" id="11"/>
          <p:cNvGrpSpPr/>
          <p:nvPr/>
        </p:nvGrpSpPr>
        <p:grpSpPr>
          <a:xfrm rot="0">
            <a:off x="11151780" y="5691568"/>
            <a:ext cx="1128710" cy="112871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3" id="1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sp>
        <p:nvSpPr>
          <p:cNvPr name="AutoShape 14" id="14"/>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5" id="15"/>
          <p:cNvGrpSpPr/>
          <p:nvPr/>
        </p:nvGrpSpPr>
        <p:grpSpPr>
          <a:xfrm rot="0">
            <a:off x="5089485" y="6820278"/>
            <a:ext cx="1128710" cy="112871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7" id="1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grpSp>
        <p:nvGrpSpPr>
          <p:cNvPr name="Group 18" id="18"/>
          <p:cNvGrpSpPr/>
          <p:nvPr/>
        </p:nvGrpSpPr>
        <p:grpSpPr>
          <a:xfrm rot="0">
            <a:off x="7334942" y="6820278"/>
            <a:ext cx="1128710" cy="112871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sp>
        <p:nvSpPr>
          <p:cNvPr name="AutoShape 21" id="21"/>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2" id="22"/>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3" id="23"/>
          <p:cNvGrpSpPr/>
          <p:nvPr/>
        </p:nvGrpSpPr>
        <p:grpSpPr>
          <a:xfrm rot="0">
            <a:off x="9845816" y="6820278"/>
            <a:ext cx="1128710" cy="112871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5" id="2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26" id="26"/>
          <p:cNvGrpSpPr/>
          <p:nvPr/>
        </p:nvGrpSpPr>
        <p:grpSpPr>
          <a:xfrm rot="0">
            <a:off x="12464477" y="6820278"/>
            <a:ext cx="1128710" cy="1128710"/>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8" id="2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9" id="29"/>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30" id="30"/>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1" id="31"/>
          <p:cNvGrpSpPr/>
          <p:nvPr/>
        </p:nvGrpSpPr>
        <p:grpSpPr>
          <a:xfrm rot="0">
            <a:off x="3676756" y="8052774"/>
            <a:ext cx="1128710" cy="112871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34" id="34"/>
          <p:cNvGrpSpPr/>
          <p:nvPr/>
        </p:nvGrpSpPr>
        <p:grpSpPr>
          <a:xfrm rot="0">
            <a:off x="6291525" y="8052774"/>
            <a:ext cx="1128710" cy="1128710"/>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6" id="3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37" id="37"/>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8" id="38"/>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9" id="39"/>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40" id="40"/>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1" id="41"/>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2" id="42"/>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3" id="43"/>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4" id="44"/>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5" id="45"/>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6" id="46"/>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7" id="47"/>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Tree>
  </p:cSld>
  <p:clrMapOvr>
    <a:masterClrMapping/>
  </p:clrMapOvr>
</p:sld>
</file>

<file path=ppt/slides/slide17.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sp>
        <p:nvSpPr>
          <p:cNvPr name="TextBox 3" id="3"/>
          <p:cNvSpPr txBox="true"/>
          <p:nvPr/>
        </p:nvSpPr>
        <p:spPr>
          <a:xfrm rot="0">
            <a:off x="2687662" y="2187526"/>
            <a:ext cx="12697131" cy="1769765"/>
          </a:xfrm>
          <a:prstGeom prst="rect">
            <a:avLst/>
          </a:prstGeom>
        </p:spPr>
        <p:txBody>
          <a:bodyPr anchor="t" rtlCol="false" tIns="0" lIns="0" bIns="0" rIns="0">
            <a:spAutoFit/>
          </a:bodyPr>
          <a:lstStyle/>
          <a:p>
            <a:pPr algn="ctr">
              <a:lnSpc>
                <a:spcPts val="3506"/>
              </a:lnSpc>
            </a:pPr>
            <a:r>
              <a:rPr lang="en-US" sz="2504">
                <a:solidFill>
                  <a:srgbClr val="000000"/>
                </a:solidFill>
                <a:latin typeface="Glacial Indifference"/>
                <a:ea typeface="Glacial Indifference"/>
                <a:cs typeface="Glacial Indifference"/>
                <a:sym typeface="Glacial Indifference"/>
              </a:rPr>
              <a:t>Para aplicar el algoritmo de ordenamiento heapify  se compara el elemento i del arreglo con su pariente mas cercano que es igual o menor a</a:t>
            </a:r>
          </a:p>
          <a:p>
            <a:pPr algn="ctr" marL="0" indent="0" lvl="0">
              <a:lnSpc>
                <a:spcPts val="3506"/>
              </a:lnSpc>
              <a:spcBef>
                <a:spcPct val="0"/>
              </a:spcBef>
            </a:pPr>
            <a:r>
              <a:rPr lang="en-US" sz="2504">
                <a:solidFill>
                  <a:srgbClr val="000000"/>
                </a:solidFill>
                <a:latin typeface="Glacial Indifference"/>
                <a:ea typeface="Glacial Indifference"/>
                <a:cs typeface="Glacial Indifference"/>
                <a:sym typeface="Glacial Indifference"/>
              </a:rPr>
              <a:t>(i-1)/2, el algoritmo se aplica iniciando con el ultimo elemento del arreglo en orden descendente</a:t>
            </a:r>
          </a:p>
        </p:txBody>
      </p:sp>
      <p:grpSp>
        <p:nvGrpSpPr>
          <p:cNvPr name="Group 4" id="4"/>
          <p:cNvGrpSpPr/>
          <p:nvPr/>
        </p:nvGrpSpPr>
        <p:grpSpPr>
          <a:xfrm rot="0">
            <a:off x="8463651" y="4690716"/>
            <a:ext cx="1128710" cy="112871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 id="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7" id="7"/>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6291525" y="5691568"/>
            <a:ext cx="1128710" cy="112871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0" id="1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11" id="11"/>
          <p:cNvGrpSpPr/>
          <p:nvPr/>
        </p:nvGrpSpPr>
        <p:grpSpPr>
          <a:xfrm rot="0">
            <a:off x="11151780" y="5691568"/>
            <a:ext cx="1128710" cy="112871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3" id="1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sp>
        <p:nvSpPr>
          <p:cNvPr name="AutoShape 14" id="14"/>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5" id="15"/>
          <p:cNvGrpSpPr/>
          <p:nvPr/>
        </p:nvGrpSpPr>
        <p:grpSpPr>
          <a:xfrm rot="0">
            <a:off x="5089485" y="6820278"/>
            <a:ext cx="1128710" cy="112871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7" id="1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grpSp>
        <p:nvGrpSpPr>
          <p:cNvPr name="Group 18" id="18"/>
          <p:cNvGrpSpPr/>
          <p:nvPr/>
        </p:nvGrpSpPr>
        <p:grpSpPr>
          <a:xfrm rot="0">
            <a:off x="7334942" y="6820278"/>
            <a:ext cx="1128710" cy="112871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sp>
        <p:nvSpPr>
          <p:cNvPr name="AutoShape 21" id="21"/>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2" id="22"/>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3" id="23"/>
          <p:cNvGrpSpPr/>
          <p:nvPr/>
        </p:nvGrpSpPr>
        <p:grpSpPr>
          <a:xfrm rot="0">
            <a:off x="9845816" y="6820278"/>
            <a:ext cx="1128710" cy="112871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5" id="2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26" id="26"/>
          <p:cNvGrpSpPr/>
          <p:nvPr/>
        </p:nvGrpSpPr>
        <p:grpSpPr>
          <a:xfrm rot="0">
            <a:off x="12464477" y="6820278"/>
            <a:ext cx="1128710" cy="1128710"/>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8" id="2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9" id="29"/>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30" id="30"/>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1" id="31"/>
          <p:cNvGrpSpPr/>
          <p:nvPr/>
        </p:nvGrpSpPr>
        <p:grpSpPr>
          <a:xfrm rot="0">
            <a:off x="3676756" y="8052774"/>
            <a:ext cx="1128710" cy="112871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34" id="34"/>
          <p:cNvGrpSpPr/>
          <p:nvPr/>
        </p:nvGrpSpPr>
        <p:grpSpPr>
          <a:xfrm rot="0">
            <a:off x="6291525" y="8052774"/>
            <a:ext cx="1128710" cy="1128710"/>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6" id="3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37" id="37"/>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8" id="38"/>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9" id="39"/>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40" id="40"/>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1" id="41"/>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2" id="42"/>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3" id="43"/>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4" id="44"/>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5" id="45"/>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6" id="46"/>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7" id="47"/>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sp>
        <p:nvSpPr>
          <p:cNvPr name="TextBox 3" id="3"/>
          <p:cNvSpPr txBox="true"/>
          <p:nvPr/>
        </p:nvSpPr>
        <p:spPr>
          <a:xfrm rot="0">
            <a:off x="4241111" y="2001947"/>
            <a:ext cx="9573791" cy="2427267"/>
          </a:xfrm>
          <a:prstGeom prst="rect">
            <a:avLst/>
          </a:prstGeom>
        </p:spPr>
        <p:txBody>
          <a:bodyPr anchor="t" rtlCol="false" tIns="0" lIns="0" bIns="0" rIns="0">
            <a:spAutoFit/>
          </a:bodyPr>
          <a:lstStyle/>
          <a:p>
            <a:pPr algn="ctr" marL="0" indent="0" lvl="0">
              <a:lnSpc>
                <a:spcPts val="4813"/>
              </a:lnSpc>
              <a:spcBef>
                <a:spcPct val="0"/>
              </a:spcBef>
            </a:pPr>
            <a:r>
              <a:rPr lang="en-US" sz="3438">
                <a:solidFill>
                  <a:srgbClr val="000000"/>
                </a:solidFill>
                <a:latin typeface="Glacial Indifference"/>
                <a:ea typeface="Glacial Indifference"/>
                <a:cs typeface="Glacial Indifference"/>
                <a:sym typeface="Glacial Indifference"/>
              </a:rPr>
              <a:t>Al comparar al elemento 8 con su pariente mas cercano que es el 3 resulta ser mas grande que el, así que el paso siguiente es el intercambio de posiciones</a:t>
            </a:r>
          </a:p>
        </p:txBody>
      </p:sp>
      <p:grpSp>
        <p:nvGrpSpPr>
          <p:cNvPr name="Group 4" id="4"/>
          <p:cNvGrpSpPr/>
          <p:nvPr/>
        </p:nvGrpSpPr>
        <p:grpSpPr>
          <a:xfrm rot="0">
            <a:off x="8463651" y="4690716"/>
            <a:ext cx="1128710" cy="112871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 id="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7" id="7"/>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6291525" y="5691568"/>
            <a:ext cx="1128710" cy="112871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0" id="1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11" id="11"/>
          <p:cNvGrpSpPr/>
          <p:nvPr/>
        </p:nvGrpSpPr>
        <p:grpSpPr>
          <a:xfrm rot="0">
            <a:off x="11151780" y="5691568"/>
            <a:ext cx="1128710" cy="112871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3" id="1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sp>
        <p:nvSpPr>
          <p:cNvPr name="AutoShape 14" id="14"/>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5" id="15"/>
          <p:cNvGrpSpPr/>
          <p:nvPr/>
        </p:nvGrpSpPr>
        <p:grpSpPr>
          <a:xfrm rot="0">
            <a:off x="5089485" y="6820278"/>
            <a:ext cx="1128710" cy="112871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17" id="1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grpSp>
        <p:nvGrpSpPr>
          <p:cNvPr name="Group 18" id="18"/>
          <p:cNvGrpSpPr/>
          <p:nvPr/>
        </p:nvGrpSpPr>
        <p:grpSpPr>
          <a:xfrm rot="0">
            <a:off x="7334942" y="6820278"/>
            <a:ext cx="1128710" cy="112871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sp>
        <p:nvSpPr>
          <p:cNvPr name="AutoShape 21" id="21"/>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2" id="22"/>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3" id="23"/>
          <p:cNvGrpSpPr/>
          <p:nvPr/>
        </p:nvGrpSpPr>
        <p:grpSpPr>
          <a:xfrm rot="0">
            <a:off x="9845816" y="6820278"/>
            <a:ext cx="1128710" cy="112871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5" id="2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26" id="26"/>
          <p:cNvGrpSpPr/>
          <p:nvPr/>
        </p:nvGrpSpPr>
        <p:grpSpPr>
          <a:xfrm rot="0">
            <a:off x="12464477" y="6820278"/>
            <a:ext cx="1128710" cy="1128710"/>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8" id="2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9" id="29"/>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30" id="30"/>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1" id="31"/>
          <p:cNvGrpSpPr/>
          <p:nvPr/>
        </p:nvGrpSpPr>
        <p:grpSpPr>
          <a:xfrm rot="0">
            <a:off x="3676756" y="8052774"/>
            <a:ext cx="1128710" cy="112871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34" id="34"/>
          <p:cNvGrpSpPr/>
          <p:nvPr/>
        </p:nvGrpSpPr>
        <p:grpSpPr>
          <a:xfrm rot="0">
            <a:off x="6291525" y="8052774"/>
            <a:ext cx="1128710" cy="1128710"/>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36" id="3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37" id="37"/>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8" id="38"/>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9" id="39"/>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40" id="40"/>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1" id="41"/>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2" id="42"/>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3" id="43"/>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4" id="44"/>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5" id="45"/>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6" id="46"/>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7" id="47"/>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Tree>
  </p:cSld>
  <p:clrMapOvr>
    <a:masterClrMapping/>
  </p:clrMapOvr>
</p:sld>
</file>

<file path=ppt/slides/slide19.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sp>
        <p:nvSpPr>
          <p:cNvPr name="TextBox 3" id="3"/>
          <p:cNvSpPr txBox="true"/>
          <p:nvPr/>
        </p:nvSpPr>
        <p:spPr>
          <a:xfrm rot="0">
            <a:off x="4241111" y="2001947"/>
            <a:ext cx="9573791" cy="1817667"/>
          </a:xfrm>
          <a:prstGeom prst="rect">
            <a:avLst/>
          </a:prstGeom>
        </p:spPr>
        <p:txBody>
          <a:bodyPr anchor="t" rtlCol="false" tIns="0" lIns="0" bIns="0" rIns="0">
            <a:spAutoFit/>
          </a:bodyPr>
          <a:lstStyle/>
          <a:p>
            <a:pPr algn="ctr" marL="0" indent="0" lvl="0">
              <a:lnSpc>
                <a:spcPts val="4813"/>
              </a:lnSpc>
              <a:spcBef>
                <a:spcPct val="0"/>
              </a:spcBef>
            </a:pPr>
            <a:r>
              <a:rPr lang="en-US" sz="3438">
                <a:solidFill>
                  <a:srgbClr val="000000"/>
                </a:solidFill>
                <a:latin typeface="Glacial Indifference"/>
                <a:ea typeface="Glacial Indifference"/>
                <a:cs typeface="Glacial Indifference"/>
                <a:sym typeface="Glacial Indifference"/>
              </a:rPr>
              <a:t>Ocurre lo mismo al comparar ahora el elemento 3 con su pariente mas cercano que es el 1, entonces se intercambia posición</a:t>
            </a:r>
          </a:p>
        </p:txBody>
      </p:sp>
      <p:grpSp>
        <p:nvGrpSpPr>
          <p:cNvPr name="Group 4" id="4"/>
          <p:cNvGrpSpPr/>
          <p:nvPr/>
        </p:nvGrpSpPr>
        <p:grpSpPr>
          <a:xfrm rot="0">
            <a:off x="8463651" y="4690716"/>
            <a:ext cx="1128710" cy="112871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 id="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7" id="7"/>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6291525" y="5691568"/>
            <a:ext cx="1128710" cy="112871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10" id="1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11" id="11"/>
          <p:cNvGrpSpPr/>
          <p:nvPr/>
        </p:nvGrpSpPr>
        <p:grpSpPr>
          <a:xfrm rot="0">
            <a:off x="11151780" y="5691568"/>
            <a:ext cx="1128710" cy="112871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3" id="1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sp>
        <p:nvSpPr>
          <p:cNvPr name="AutoShape 14" id="14"/>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5" id="15"/>
          <p:cNvGrpSpPr/>
          <p:nvPr/>
        </p:nvGrpSpPr>
        <p:grpSpPr>
          <a:xfrm rot="0">
            <a:off x="5089485" y="6820278"/>
            <a:ext cx="1128710" cy="112871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17" id="1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grpSp>
        <p:nvGrpSpPr>
          <p:cNvPr name="Group 18" id="18"/>
          <p:cNvGrpSpPr/>
          <p:nvPr/>
        </p:nvGrpSpPr>
        <p:grpSpPr>
          <a:xfrm rot="0">
            <a:off x="7334942" y="6820278"/>
            <a:ext cx="1128710" cy="112871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sp>
        <p:nvSpPr>
          <p:cNvPr name="AutoShape 21" id="21"/>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2" id="22"/>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3" id="23"/>
          <p:cNvGrpSpPr/>
          <p:nvPr/>
        </p:nvGrpSpPr>
        <p:grpSpPr>
          <a:xfrm rot="0">
            <a:off x="9845816" y="6820278"/>
            <a:ext cx="1128710" cy="112871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5" id="2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26" id="26"/>
          <p:cNvGrpSpPr/>
          <p:nvPr/>
        </p:nvGrpSpPr>
        <p:grpSpPr>
          <a:xfrm rot="0">
            <a:off x="12464477" y="6820278"/>
            <a:ext cx="1128710" cy="1128710"/>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8" id="2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9" id="29"/>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30" id="30"/>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1" id="31"/>
          <p:cNvGrpSpPr/>
          <p:nvPr/>
        </p:nvGrpSpPr>
        <p:grpSpPr>
          <a:xfrm rot="0">
            <a:off x="3676756" y="8052774"/>
            <a:ext cx="1128710" cy="112871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34" id="34"/>
          <p:cNvGrpSpPr/>
          <p:nvPr/>
        </p:nvGrpSpPr>
        <p:grpSpPr>
          <a:xfrm rot="0">
            <a:off x="6291525" y="8052774"/>
            <a:ext cx="1128710" cy="1128710"/>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6" id="3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sp>
        <p:nvSpPr>
          <p:cNvPr name="AutoShape 37" id="37"/>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8" id="38"/>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9" id="39"/>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40" id="40"/>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1" id="41"/>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2" id="42"/>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3" id="43"/>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4" id="44"/>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5" id="45"/>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6" id="46"/>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7" id="47"/>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0">
            <a:off x="323801" y="2671146"/>
            <a:ext cx="7343240" cy="4944708"/>
          </a:xfrm>
          <a:custGeom>
            <a:avLst/>
            <a:gdLst/>
            <a:ahLst/>
            <a:cxnLst/>
            <a:rect r="r" b="b" t="t" l="l"/>
            <a:pathLst>
              <a:path h="4944708" w="7343240">
                <a:moveTo>
                  <a:pt x="0" y="0"/>
                </a:moveTo>
                <a:lnTo>
                  <a:pt x="7343240" y="0"/>
                </a:lnTo>
                <a:lnTo>
                  <a:pt x="7343240" y="4944708"/>
                </a:lnTo>
                <a:lnTo>
                  <a:pt x="0" y="4944708"/>
                </a:lnTo>
                <a:lnTo>
                  <a:pt x="0" y="0"/>
                </a:lnTo>
                <a:close/>
              </a:path>
            </a:pathLst>
          </a:custGeom>
          <a:blipFill>
            <a:blip r:embed="rId2"/>
            <a:stretch>
              <a:fillRect l="-10992" t="0" r="-9251" b="0"/>
            </a:stretch>
          </a:blipFill>
        </p:spPr>
      </p:sp>
      <p:sp>
        <p:nvSpPr>
          <p:cNvPr name="TextBox 3" id="3"/>
          <p:cNvSpPr txBox="true"/>
          <p:nvPr/>
        </p:nvSpPr>
        <p:spPr>
          <a:xfrm rot="0">
            <a:off x="8151659" y="2185707"/>
            <a:ext cx="9534279" cy="5584574"/>
          </a:xfrm>
          <a:prstGeom prst="rect">
            <a:avLst/>
          </a:prstGeom>
        </p:spPr>
        <p:txBody>
          <a:bodyPr anchor="t" rtlCol="false" tIns="0" lIns="0" bIns="0" rIns="0">
            <a:spAutoFit/>
          </a:bodyPr>
          <a:lstStyle/>
          <a:p>
            <a:pPr algn="ctr">
              <a:lnSpc>
                <a:spcPts val="4440"/>
              </a:lnSpc>
            </a:pPr>
            <a:r>
              <a:rPr lang="en-US" sz="3172">
                <a:solidFill>
                  <a:srgbClr val="000000"/>
                </a:solidFill>
                <a:latin typeface="Glacial Indifference"/>
                <a:ea typeface="Glacial Indifference"/>
                <a:cs typeface="Glacial Indifference"/>
                <a:sym typeface="Glacial Indifference"/>
              </a:rPr>
              <a:t>Heap Sort: Ordenamiento por montículo</a:t>
            </a:r>
          </a:p>
          <a:p>
            <a:pPr algn="ctr">
              <a:lnSpc>
                <a:spcPts val="4440"/>
              </a:lnSpc>
            </a:pPr>
            <a:r>
              <a:rPr lang="en-US" sz="3172">
                <a:solidFill>
                  <a:srgbClr val="000000"/>
                </a:solidFill>
                <a:latin typeface="Glacial Indifference"/>
                <a:ea typeface="Glacial Indifference"/>
                <a:cs typeface="Glacial Indifference"/>
                <a:sym typeface="Glacial Indifference"/>
              </a:rPr>
              <a:t>Categoría: Algoritmos de ordenamiento basados en comparación.</a:t>
            </a:r>
          </a:p>
          <a:p>
            <a:pPr algn="ctr">
              <a:lnSpc>
                <a:spcPts val="4440"/>
              </a:lnSpc>
            </a:pPr>
          </a:p>
          <a:p>
            <a:pPr algn="ctr">
              <a:lnSpc>
                <a:spcPts val="4440"/>
              </a:lnSpc>
            </a:pPr>
            <a:r>
              <a:rPr lang="en-US" sz="3172">
                <a:solidFill>
                  <a:srgbClr val="000000"/>
                </a:solidFill>
                <a:latin typeface="Glacial Indifference"/>
                <a:ea typeface="Glacial Indifference"/>
                <a:cs typeface="Glacial Indifference"/>
                <a:sym typeface="Glacial Indifference"/>
              </a:rPr>
              <a:t>Idea principal: Convierte una lista desordenada en un heap máximo (árbol binario completo, donde cada nodo es mayor a sus hijos) o mínimo (el valor de cada nodo siempre es menor o igual que los valores de sus hijos).</a:t>
            </a:r>
          </a:p>
          <a:p>
            <a:pPr algn="ctr" marL="0" indent="0" lvl="0">
              <a:lnSpc>
                <a:spcPts val="4440"/>
              </a:lnSpc>
              <a:spcBef>
                <a:spcPct val="0"/>
              </a:spcBef>
            </a:pPr>
          </a:p>
        </p:txBody>
      </p:sp>
      <p:sp>
        <p:nvSpPr>
          <p:cNvPr name="TextBox 4" id="4"/>
          <p:cNvSpPr txBox="true"/>
          <p:nvPr/>
        </p:nvSpPr>
        <p:spPr>
          <a:xfrm rot="0">
            <a:off x="-865826" y="-296606"/>
            <a:ext cx="8709092" cy="2174361"/>
          </a:xfrm>
          <a:prstGeom prst="rect">
            <a:avLst/>
          </a:prstGeom>
        </p:spPr>
        <p:txBody>
          <a:bodyPr anchor="t" rtlCol="false" tIns="0" lIns="0" bIns="0" rIns="0">
            <a:spAutoFit/>
          </a:bodyPr>
          <a:lstStyle/>
          <a:p>
            <a:pPr algn="ctr" marL="0" indent="0" lvl="0">
              <a:lnSpc>
                <a:spcPts val="15603"/>
              </a:lnSpc>
              <a:spcBef>
                <a:spcPct val="0"/>
              </a:spcBef>
            </a:pPr>
            <a:r>
              <a:rPr lang="en-US" sz="11145">
                <a:solidFill>
                  <a:srgbClr val="047CC7"/>
                </a:solidFill>
                <a:latin typeface="Jua"/>
                <a:ea typeface="Jua"/>
                <a:cs typeface="Jua"/>
                <a:sym typeface="Jua"/>
              </a:rPr>
              <a:t>Contexto</a:t>
            </a:r>
          </a:p>
        </p:txBody>
      </p:sp>
    </p:spTree>
  </p:cSld>
  <p:clrMapOvr>
    <a:masterClrMapping/>
  </p:clrMapOvr>
</p:sld>
</file>

<file path=ppt/slides/slide20.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sp>
        <p:nvSpPr>
          <p:cNvPr name="TextBox 3" id="3"/>
          <p:cNvSpPr txBox="true"/>
          <p:nvPr/>
        </p:nvSpPr>
        <p:spPr>
          <a:xfrm rot="0">
            <a:off x="4241111" y="2001947"/>
            <a:ext cx="9573791" cy="1817667"/>
          </a:xfrm>
          <a:prstGeom prst="rect">
            <a:avLst/>
          </a:prstGeom>
        </p:spPr>
        <p:txBody>
          <a:bodyPr anchor="t" rtlCol="false" tIns="0" lIns="0" bIns="0" rIns="0">
            <a:spAutoFit/>
          </a:bodyPr>
          <a:lstStyle/>
          <a:p>
            <a:pPr algn="ctr" marL="0" indent="0" lvl="0">
              <a:lnSpc>
                <a:spcPts val="4813"/>
              </a:lnSpc>
              <a:spcBef>
                <a:spcPct val="0"/>
              </a:spcBef>
            </a:pPr>
            <a:r>
              <a:rPr lang="en-US" sz="3438">
                <a:solidFill>
                  <a:srgbClr val="000000"/>
                </a:solidFill>
                <a:latin typeface="Glacial Indifference"/>
                <a:ea typeface="Glacial Indifference"/>
                <a:cs typeface="Glacial Indifference"/>
                <a:sym typeface="Glacial Indifference"/>
              </a:rPr>
              <a:t>Y por ultimo resulta ser mas grande que el primer elemento de la lista, por lo que intercambian posición</a:t>
            </a:r>
          </a:p>
        </p:txBody>
      </p:sp>
      <p:grpSp>
        <p:nvGrpSpPr>
          <p:cNvPr name="Group 4" id="4"/>
          <p:cNvGrpSpPr/>
          <p:nvPr/>
        </p:nvGrpSpPr>
        <p:grpSpPr>
          <a:xfrm rot="0">
            <a:off x="8463651" y="4690716"/>
            <a:ext cx="1128710" cy="112871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6" id="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7" id="7"/>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6291525" y="5691568"/>
            <a:ext cx="1128710" cy="112871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10" id="1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grpSp>
        <p:nvGrpSpPr>
          <p:cNvPr name="Group 11" id="11"/>
          <p:cNvGrpSpPr/>
          <p:nvPr/>
        </p:nvGrpSpPr>
        <p:grpSpPr>
          <a:xfrm rot="0">
            <a:off x="11151780" y="5691568"/>
            <a:ext cx="1128710" cy="112871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3" id="1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sp>
        <p:nvSpPr>
          <p:cNvPr name="AutoShape 14" id="14"/>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5" id="15"/>
          <p:cNvGrpSpPr/>
          <p:nvPr/>
        </p:nvGrpSpPr>
        <p:grpSpPr>
          <a:xfrm rot="0">
            <a:off x="5089485" y="6820278"/>
            <a:ext cx="1128710" cy="112871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7" id="1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18" id="18"/>
          <p:cNvGrpSpPr/>
          <p:nvPr/>
        </p:nvGrpSpPr>
        <p:grpSpPr>
          <a:xfrm rot="0">
            <a:off x="7334942" y="6820278"/>
            <a:ext cx="1128710" cy="112871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sp>
        <p:nvSpPr>
          <p:cNvPr name="AutoShape 21" id="21"/>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2" id="22"/>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3" id="23"/>
          <p:cNvGrpSpPr/>
          <p:nvPr/>
        </p:nvGrpSpPr>
        <p:grpSpPr>
          <a:xfrm rot="0">
            <a:off x="9845816" y="6820278"/>
            <a:ext cx="1128710" cy="112871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5" id="2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26" id="26"/>
          <p:cNvGrpSpPr/>
          <p:nvPr/>
        </p:nvGrpSpPr>
        <p:grpSpPr>
          <a:xfrm rot="0">
            <a:off x="12464477" y="6820278"/>
            <a:ext cx="1128710" cy="1128710"/>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8" id="2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9" id="29"/>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30" id="30"/>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1" id="31"/>
          <p:cNvGrpSpPr/>
          <p:nvPr/>
        </p:nvGrpSpPr>
        <p:grpSpPr>
          <a:xfrm rot="0">
            <a:off x="3676756" y="8052774"/>
            <a:ext cx="1128710" cy="112871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34" id="34"/>
          <p:cNvGrpSpPr/>
          <p:nvPr/>
        </p:nvGrpSpPr>
        <p:grpSpPr>
          <a:xfrm rot="0">
            <a:off x="6291525" y="8052774"/>
            <a:ext cx="1128710" cy="1128710"/>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6" id="3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sp>
        <p:nvSpPr>
          <p:cNvPr name="AutoShape 37" id="37"/>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8" id="38"/>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9" id="39"/>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40" id="40"/>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1" id="41"/>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2" id="42"/>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3" id="43"/>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4" id="44"/>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5" id="45"/>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6" id="46"/>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7" id="47"/>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Tree>
  </p:cSld>
  <p:clrMapOvr>
    <a:masterClrMapping/>
  </p:clrMapOvr>
</p:sld>
</file>

<file path=ppt/slides/slide21.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sp>
        <p:nvSpPr>
          <p:cNvPr name="TextBox 3" id="3"/>
          <p:cNvSpPr txBox="true"/>
          <p:nvPr/>
        </p:nvSpPr>
        <p:spPr>
          <a:xfrm rot="0">
            <a:off x="4241111" y="2001947"/>
            <a:ext cx="9573791" cy="1817667"/>
          </a:xfrm>
          <a:prstGeom prst="rect">
            <a:avLst/>
          </a:prstGeom>
        </p:spPr>
        <p:txBody>
          <a:bodyPr anchor="t" rtlCol="false" tIns="0" lIns="0" bIns="0" rIns="0">
            <a:spAutoFit/>
          </a:bodyPr>
          <a:lstStyle/>
          <a:p>
            <a:pPr algn="ctr" marL="0" indent="0" lvl="0">
              <a:lnSpc>
                <a:spcPts val="4813"/>
              </a:lnSpc>
              <a:spcBef>
                <a:spcPct val="0"/>
              </a:spcBef>
            </a:pPr>
            <a:r>
              <a:rPr lang="en-US" sz="3438">
                <a:solidFill>
                  <a:srgbClr val="000000"/>
                </a:solidFill>
                <a:latin typeface="Glacial Indifference"/>
                <a:ea typeface="Glacial Indifference"/>
                <a:cs typeface="Glacial Indifference"/>
                <a:sym typeface="Glacial Indifference"/>
              </a:rPr>
              <a:t>El siguiente en comparar es el elemento 7 del arreglo, de ahí notamos que es mas grande que su pariente mas próximo</a:t>
            </a:r>
          </a:p>
        </p:txBody>
      </p:sp>
      <p:grpSp>
        <p:nvGrpSpPr>
          <p:cNvPr name="Group 4" id="4"/>
          <p:cNvGrpSpPr/>
          <p:nvPr/>
        </p:nvGrpSpPr>
        <p:grpSpPr>
          <a:xfrm rot="0">
            <a:off x="8463651" y="4690716"/>
            <a:ext cx="1128710" cy="112871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 id="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7" id="7"/>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6291525" y="5691568"/>
            <a:ext cx="1128710" cy="112871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0" id="1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grpSp>
        <p:nvGrpSpPr>
          <p:cNvPr name="Group 11" id="11"/>
          <p:cNvGrpSpPr/>
          <p:nvPr/>
        </p:nvGrpSpPr>
        <p:grpSpPr>
          <a:xfrm rot="0">
            <a:off x="11151780" y="5691568"/>
            <a:ext cx="1128710" cy="112871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3" id="1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sp>
        <p:nvSpPr>
          <p:cNvPr name="AutoShape 14" id="14"/>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5" id="15"/>
          <p:cNvGrpSpPr/>
          <p:nvPr/>
        </p:nvGrpSpPr>
        <p:grpSpPr>
          <a:xfrm rot="0">
            <a:off x="5089485" y="6820278"/>
            <a:ext cx="1128710" cy="112871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17" id="1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18" id="18"/>
          <p:cNvGrpSpPr/>
          <p:nvPr/>
        </p:nvGrpSpPr>
        <p:grpSpPr>
          <a:xfrm rot="0">
            <a:off x="7334942" y="6820278"/>
            <a:ext cx="1128710" cy="112871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sp>
        <p:nvSpPr>
          <p:cNvPr name="AutoShape 21" id="21"/>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2" id="22"/>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3" id="23"/>
          <p:cNvGrpSpPr/>
          <p:nvPr/>
        </p:nvGrpSpPr>
        <p:grpSpPr>
          <a:xfrm rot="0">
            <a:off x="9845816" y="6820278"/>
            <a:ext cx="1128710" cy="112871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5" id="2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26" id="26"/>
          <p:cNvGrpSpPr/>
          <p:nvPr/>
        </p:nvGrpSpPr>
        <p:grpSpPr>
          <a:xfrm rot="0">
            <a:off x="12464477" y="6820278"/>
            <a:ext cx="1128710" cy="1128710"/>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8" id="2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9" id="29"/>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30" id="30"/>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1" id="31"/>
          <p:cNvGrpSpPr/>
          <p:nvPr/>
        </p:nvGrpSpPr>
        <p:grpSpPr>
          <a:xfrm rot="0">
            <a:off x="3676756" y="8052774"/>
            <a:ext cx="1128710" cy="112871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34" id="34"/>
          <p:cNvGrpSpPr/>
          <p:nvPr/>
        </p:nvGrpSpPr>
        <p:grpSpPr>
          <a:xfrm rot="0">
            <a:off x="6291525" y="8052774"/>
            <a:ext cx="1128710" cy="1128710"/>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6" id="3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sp>
        <p:nvSpPr>
          <p:cNvPr name="AutoShape 37" id="37"/>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8" id="38"/>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9" id="39"/>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40" id="40"/>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1" id="41"/>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2" id="42"/>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3" id="43"/>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4" id="44"/>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5" id="45"/>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6" id="46"/>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7" id="47"/>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Tree>
  </p:cSld>
  <p:clrMapOvr>
    <a:masterClrMapping/>
  </p:clrMapOvr>
</p:sld>
</file>

<file path=ppt/slides/slide22.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sp>
        <p:nvSpPr>
          <p:cNvPr name="TextBox 3" id="3"/>
          <p:cNvSpPr txBox="true"/>
          <p:nvPr/>
        </p:nvSpPr>
        <p:spPr>
          <a:xfrm rot="0">
            <a:off x="4241111" y="2001947"/>
            <a:ext cx="9573791" cy="1817667"/>
          </a:xfrm>
          <a:prstGeom prst="rect">
            <a:avLst/>
          </a:prstGeom>
        </p:spPr>
        <p:txBody>
          <a:bodyPr anchor="t" rtlCol="false" tIns="0" lIns="0" bIns="0" rIns="0">
            <a:spAutoFit/>
          </a:bodyPr>
          <a:lstStyle/>
          <a:p>
            <a:pPr algn="ctr" marL="0" indent="0" lvl="0">
              <a:lnSpc>
                <a:spcPts val="4813"/>
              </a:lnSpc>
              <a:spcBef>
                <a:spcPct val="0"/>
              </a:spcBef>
            </a:pPr>
            <a:r>
              <a:rPr lang="en-US" sz="3438">
                <a:solidFill>
                  <a:srgbClr val="000000"/>
                </a:solidFill>
                <a:latin typeface="Glacial Indifference"/>
                <a:ea typeface="Glacial Indifference"/>
                <a:cs typeface="Glacial Indifference"/>
                <a:sym typeface="Glacial Indifference"/>
              </a:rPr>
              <a:t>El proceso se repite para los n elementos de la lista, al final nos queda el elemento mas grande en la cima del arreglo.</a:t>
            </a:r>
          </a:p>
        </p:txBody>
      </p:sp>
      <p:grpSp>
        <p:nvGrpSpPr>
          <p:cNvPr name="Group 4" id="4"/>
          <p:cNvGrpSpPr/>
          <p:nvPr/>
        </p:nvGrpSpPr>
        <p:grpSpPr>
          <a:xfrm rot="0">
            <a:off x="8463651" y="4690716"/>
            <a:ext cx="1128710" cy="112871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 id="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7" id="7"/>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6291525" y="5691568"/>
            <a:ext cx="1128710" cy="112871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0" id="1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grpSp>
        <p:nvGrpSpPr>
          <p:cNvPr name="Group 11" id="11"/>
          <p:cNvGrpSpPr/>
          <p:nvPr/>
        </p:nvGrpSpPr>
        <p:grpSpPr>
          <a:xfrm rot="0">
            <a:off x="11151780" y="5691568"/>
            <a:ext cx="1128710" cy="112871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3" id="1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sp>
        <p:nvSpPr>
          <p:cNvPr name="AutoShape 14" id="14"/>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5" id="15"/>
          <p:cNvGrpSpPr/>
          <p:nvPr/>
        </p:nvGrpSpPr>
        <p:grpSpPr>
          <a:xfrm rot="0">
            <a:off x="5089485" y="6820278"/>
            <a:ext cx="1128710" cy="112871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7" id="1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18" id="18"/>
          <p:cNvGrpSpPr/>
          <p:nvPr/>
        </p:nvGrpSpPr>
        <p:grpSpPr>
          <a:xfrm rot="0">
            <a:off x="7334942" y="6820278"/>
            <a:ext cx="1128710" cy="112871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21" id="21"/>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2" id="22"/>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3" id="23"/>
          <p:cNvGrpSpPr/>
          <p:nvPr/>
        </p:nvGrpSpPr>
        <p:grpSpPr>
          <a:xfrm rot="0">
            <a:off x="9845816" y="6820278"/>
            <a:ext cx="1128710" cy="112871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5" id="2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grpSp>
        <p:nvGrpSpPr>
          <p:cNvPr name="Group 26" id="26"/>
          <p:cNvGrpSpPr/>
          <p:nvPr/>
        </p:nvGrpSpPr>
        <p:grpSpPr>
          <a:xfrm rot="0">
            <a:off x="12464477" y="6820278"/>
            <a:ext cx="1128710" cy="1128710"/>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8" id="2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9" id="29"/>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30" id="30"/>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1" id="31"/>
          <p:cNvGrpSpPr/>
          <p:nvPr/>
        </p:nvGrpSpPr>
        <p:grpSpPr>
          <a:xfrm rot="0">
            <a:off x="3676756" y="8052774"/>
            <a:ext cx="1128710" cy="112871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34" id="34"/>
          <p:cNvGrpSpPr/>
          <p:nvPr/>
        </p:nvGrpSpPr>
        <p:grpSpPr>
          <a:xfrm rot="0">
            <a:off x="6291525" y="8052774"/>
            <a:ext cx="1128710" cy="1128710"/>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6" id="3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sp>
        <p:nvSpPr>
          <p:cNvPr name="AutoShape 37" id="37"/>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8" id="38"/>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9" id="39"/>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40" id="40"/>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1" id="41"/>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2" id="42"/>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3" id="43"/>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4" id="44"/>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5" id="45"/>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6" id="46"/>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7" id="47"/>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Tree>
  </p:cSld>
  <p:clrMapOvr>
    <a:masterClrMapping/>
  </p:clrMapOvr>
</p:sld>
</file>

<file path=ppt/slides/slide23.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grpSp>
        <p:nvGrpSpPr>
          <p:cNvPr name="Group 3" id="3"/>
          <p:cNvGrpSpPr/>
          <p:nvPr/>
        </p:nvGrpSpPr>
        <p:grpSpPr>
          <a:xfrm rot="0">
            <a:off x="8463651" y="4690716"/>
            <a:ext cx="1128710" cy="112871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5" id="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6" id="6"/>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7" id="7"/>
          <p:cNvGrpSpPr/>
          <p:nvPr/>
        </p:nvGrpSpPr>
        <p:grpSpPr>
          <a:xfrm rot="0">
            <a:off x="6291525" y="5691568"/>
            <a:ext cx="1128710" cy="112871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9" id="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grpSp>
        <p:nvGrpSpPr>
          <p:cNvPr name="Group 10" id="10"/>
          <p:cNvGrpSpPr/>
          <p:nvPr/>
        </p:nvGrpSpPr>
        <p:grpSpPr>
          <a:xfrm rot="0">
            <a:off x="11151780" y="5691568"/>
            <a:ext cx="1128710" cy="112871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2" id="1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sp>
        <p:nvSpPr>
          <p:cNvPr name="AutoShape 13" id="13"/>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4" id="14"/>
          <p:cNvGrpSpPr/>
          <p:nvPr/>
        </p:nvGrpSpPr>
        <p:grpSpPr>
          <a:xfrm rot="0">
            <a:off x="5089485" y="6820278"/>
            <a:ext cx="1128710" cy="112871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6" id="1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17" id="17"/>
          <p:cNvGrpSpPr/>
          <p:nvPr/>
        </p:nvGrpSpPr>
        <p:grpSpPr>
          <a:xfrm rot="0">
            <a:off x="7334942" y="6820278"/>
            <a:ext cx="1128710" cy="1128710"/>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9" id="1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20" id="20"/>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1" id="21"/>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2" id="22"/>
          <p:cNvGrpSpPr/>
          <p:nvPr/>
        </p:nvGrpSpPr>
        <p:grpSpPr>
          <a:xfrm rot="0">
            <a:off x="9845816" y="6820278"/>
            <a:ext cx="1128710" cy="112871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4" id="24"/>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grpSp>
        <p:nvGrpSpPr>
          <p:cNvPr name="Group 25" id="25"/>
          <p:cNvGrpSpPr/>
          <p:nvPr/>
        </p:nvGrpSpPr>
        <p:grpSpPr>
          <a:xfrm rot="0">
            <a:off x="12464477" y="6820278"/>
            <a:ext cx="1128710" cy="1128710"/>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7" id="2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8" id="28"/>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29" id="29"/>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0" id="30"/>
          <p:cNvGrpSpPr/>
          <p:nvPr/>
        </p:nvGrpSpPr>
        <p:grpSpPr>
          <a:xfrm rot="0">
            <a:off x="3676756" y="8052774"/>
            <a:ext cx="1128710" cy="112871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2" id="3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33" id="33"/>
          <p:cNvGrpSpPr/>
          <p:nvPr/>
        </p:nvGrpSpPr>
        <p:grpSpPr>
          <a:xfrm rot="0">
            <a:off x="6291525" y="8052774"/>
            <a:ext cx="1128710" cy="1128710"/>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35" id="3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sp>
        <p:nvSpPr>
          <p:cNvPr name="AutoShape 36" id="36"/>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7" id="37"/>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8" id="38"/>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39" id="39"/>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0" id="40"/>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1" id="41"/>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2" id="42"/>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3" id="43"/>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4" id="44"/>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5" id="45"/>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6" id="46"/>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
        <p:nvSpPr>
          <p:cNvPr name="TextBox 47" id="47"/>
          <p:cNvSpPr txBox="true"/>
          <p:nvPr/>
        </p:nvSpPr>
        <p:spPr>
          <a:xfrm rot="0">
            <a:off x="2940103" y="2253924"/>
            <a:ext cx="13304515" cy="1208067"/>
          </a:xfrm>
          <a:prstGeom prst="rect">
            <a:avLst/>
          </a:prstGeom>
        </p:spPr>
        <p:txBody>
          <a:bodyPr anchor="t" rtlCol="false" tIns="0" lIns="0" bIns="0" rIns="0">
            <a:spAutoFit/>
          </a:bodyPr>
          <a:lstStyle/>
          <a:p>
            <a:pPr algn="ctr" marL="0" indent="0" lvl="0">
              <a:lnSpc>
                <a:spcPts val="4813"/>
              </a:lnSpc>
              <a:spcBef>
                <a:spcPct val="0"/>
              </a:spcBef>
            </a:pPr>
            <a:r>
              <a:rPr lang="en-US" sz="3438">
                <a:solidFill>
                  <a:srgbClr val="000000"/>
                </a:solidFill>
                <a:latin typeface="Glacial Indifference"/>
                <a:ea typeface="Glacial Indifference"/>
                <a:cs typeface="Glacial Indifference"/>
                <a:sym typeface="Glacial Indifference"/>
              </a:rPr>
              <a:t>Al final el elemento que representa la cabeza del arreglo para a ser el ultimo y el ultimo pasa a ser ahora el de la cabeza del arreglo.</a:t>
            </a:r>
          </a:p>
        </p:txBody>
      </p:sp>
    </p:spTree>
  </p:cSld>
  <p:clrMapOvr>
    <a:masterClrMapping/>
  </p:clrMapOvr>
</p:sld>
</file>

<file path=ppt/slides/slide24.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grpSp>
        <p:nvGrpSpPr>
          <p:cNvPr name="Group 3" id="3"/>
          <p:cNvGrpSpPr/>
          <p:nvPr/>
        </p:nvGrpSpPr>
        <p:grpSpPr>
          <a:xfrm rot="0">
            <a:off x="8463651" y="4690716"/>
            <a:ext cx="1128710" cy="112871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5" id="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sp>
        <p:nvSpPr>
          <p:cNvPr name="AutoShape 6" id="6"/>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7" id="7"/>
          <p:cNvGrpSpPr/>
          <p:nvPr/>
        </p:nvGrpSpPr>
        <p:grpSpPr>
          <a:xfrm rot="0">
            <a:off x="6291525" y="5691568"/>
            <a:ext cx="1128710" cy="112871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9" id="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grpSp>
        <p:nvGrpSpPr>
          <p:cNvPr name="Group 10" id="10"/>
          <p:cNvGrpSpPr/>
          <p:nvPr/>
        </p:nvGrpSpPr>
        <p:grpSpPr>
          <a:xfrm rot="0">
            <a:off x="11151780" y="5691568"/>
            <a:ext cx="1128710" cy="112871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2" id="1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sp>
        <p:nvSpPr>
          <p:cNvPr name="AutoShape 13" id="13"/>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4" id="14"/>
          <p:cNvGrpSpPr/>
          <p:nvPr/>
        </p:nvGrpSpPr>
        <p:grpSpPr>
          <a:xfrm rot="0">
            <a:off x="5089485" y="6820278"/>
            <a:ext cx="1128710" cy="112871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6" id="1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17" id="17"/>
          <p:cNvGrpSpPr/>
          <p:nvPr/>
        </p:nvGrpSpPr>
        <p:grpSpPr>
          <a:xfrm rot="0">
            <a:off x="7334942" y="6820278"/>
            <a:ext cx="1128710" cy="1128710"/>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9" id="1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20" id="20"/>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1" id="21"/>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2" id="22"/>
          <p:cNvGrpSpPr/>
          <p:nvPr/>
        </p:nvGrpSpPr>
        <p:grpSpPr>
          <a:xfrm rot="0">
            <a:off x="9845816" y="6820278"/>
            <a:ext cx="1128710" cy="112871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4" id="24"/>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grpSp>
        <p:nvGrpSpPr>
          <p:cNvPr name="Group 25" id="25"/>
          <p:cNvGrpSpPr/>
          <p:nvPr/>
        </p:nvGrpSpPr>
        <p:grpSpPr>
          <a:xfrm rot="0">
            <a:off x="12464477" y="6820278"/>
            <a:ext cx="1128710" cy="1128710"/>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7" id="2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8" id="28"/>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29" id="29"/>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0" id="30"/>
          <p:cNvGrpSpPr/>
          <p:nvPr/>
        </p:nvGrpSpPr>
        <p:grpSpPr>
          <a:xfrm rot="0">
            <a:off x="3676756" y="8052774"/>
            <a:ext cx="1128710" cy="112871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2" id="3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33" id="33"/>
          <p:cNvGrpSpPr/>
          <p:nvPr/>
        </p:nvGrpSpPr>
        <p:grpSpPr>
          <a:xfrm rot="0">
            <a:off x="6291525" y="8052774"/>
            <a:ext cx="1128710" cy="1128710"/>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35" id="3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36" id="36"/>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7" id="37"/>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8" id="38"/>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39" id="39"/>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0" id="40"/>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1" id="41"/>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2" id="42"/>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3" id="43"/>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4" id="44"/>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5" id="45"/>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6" id="46"/>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
        <p:nvSpPr>
          <p:cNvPr name="TextBox 47" id="47"/>
          <p:cNvSpPr txBox="true"/>
          <p:nvPr/>
        </p:nvSpPr>
        <p:spPr>
          <a:xfrm rot="0">
            <a:off x="2940103" y="2253924"/>
            <a:ext cx="13304515" cy="598467"/>
          </a:xfrm>
          <a:prstGeom prst="rect">
            <a:avLst/>
          </a:prstGeom>
        </p:spPr>
        <p:txBody>
          <a:bodyPr anchor="t" rtlCol="false" tIns="0" lIns="0" bIns="0" rIns="0">
            <a:spAutoFit/>
          </a:bodyPr>
          <a:lstStyle/>
          <a:p>
            <a:pPr algn="ctr" marL="0" indent="0" lvl="0">
              <a:lnSpc>
                <a:spcPts val="4813"/>
              </a:lnSpc>
              <a:spcBef>
                <a:spcPct val="0"/>
              </a:spcBef>
            </a:pPr>
            <a:r>
              <a:rPr lang="en-US" sz="3438">
                <a:solidFill>
                  <a:srgbClr val="000000"/>
                </a:solidFill>
                <a:latin typeface="Glacial Indifference"/>
                <a:ea typeface="Glacial Indifference"/>
                <a:cs typeface="Glacial Indifference"/>
                <a:sym typeface="Glacial Indifference"/>
              </a:rPr>
              <a:t>Posteriormente se aplica la función siftdown</a:t>
            </a:r>
          </a:p>
        </p:txBody>
      </p:sp>
    </p:spTree>
  </p:cSld>
  <p:clrMapOvr>
    <a:masterClrMapping/>
  </p:clrMapOvr>
</p:sld>
</file>

<file path=ppt/slides/slide25.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grpSp>
        <p:nvGrpSpPr>
          <p:cNvPr name="Group 3" id="3"/>
          <p:cNvGrpSpPr/>
          <p:nvPr/>
        </p:nvGrpSpPr>
        <p:grpSpPr>
          <a:xfrm rot="0">
            <a:off x="8463651" y="4690716"/>
            <a:ext cx="1128710" cy="112871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5" id="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sp>
        <p:nvSpPr>
          <p:cNvPr name="AutoShape 6" id="6"/>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7" id="7"/>
          <p:cNvGrpSpPr/>
          <p:nvPr/>
        </p:nvGrpSpPr>
        <p:grpSpPr>
          <a:xfrm rot="0">
            <a:off x="6291525" y="5691568"/>
            <a:ext cx="1128710" cy="112871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47CC7"/>
            </a:solidFill>
          </p:spPr>
        </p:sp>
        <p:sp>
          <p:nvSpPr>
            <p:cNvPr name="TextBox 9" id="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grpSp>
        <p:nvGrpSpPr>
          <p:cNvPr name="Group 10" id="10"/>
          <p:cNvGrpSpPr/>
          <p:nvPr/>
        </p:nvGrpSpPr>
        <p:grpSpPr>
          <a:xfrm rot="0">
            <a:off x="11151780" y="5691568"/>
            <a:ext cx="1128710" cy="112871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12" id="1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sp>
        <p:nvSpPr>
          <p:cNvPr name="AutoShape 13" id="13"/>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4" id="14"/>
          <p:cNvGrpSpPr/>
          <p:nvPr/>
        </p:nvGrpSpPr>
        <p:grpSpPr>
          <a:xfrm rot="0">
            <a:off x="5089485" y="6820278"/>
            <a:ext cx="1128710" cy="112871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6" id="1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17" id="17"/>
          <p:cNvGrpSpPr/>
          <p:nvPr/>
        </p:nvGrpSpPr>
        <p:grpSpPr>
          <a:xfrm rot="0">
            <a:off x="7334942" y="6820278"/>
            <a:ext cx="1128710" cy="1128710"/>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9" id="1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20" id="20"/>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1" id="21"/>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2" id="22"/>
          <p:cNvGrpSpPr/>
          <p:nvPr/>
        </p:nvGrpSpPr>
        <p:grpSpPr>
          <a:xfrm rot="0">
            <a:off x="9845816" y="6820278"/>
            <a:ext cx="1128710" cy="112871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4" id="24"/>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grpSp>
        <p:nvGrpSpPr>
          <p:cNvPr name="Group 25" id="25"/>
          <p:cNvGrpSpPr/>
          <p:nvPr/>
        </p:nvGrpSpPr>
        <p:grpSpPr>
          <a:xfrm rot="0">
            <a:off x="12464477" y="6820278"/>
            <a:ext cx="1128710" cy="1128710"/>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7" id="2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8" id="28"/>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29" id="29"/>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0" id="30"/>
          <p:cNvGrpSpPr/>
          <p:nvPr/>
        </p:nvGrpSpPr>
        <p:grpSpPr>
          <a:xfrm rot="0">
            <a:off x="3676756" y="8052774"/>
            <a:ext cx="1128710" cy="112871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2" id="3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33" id="33"/>
          <p:cNvGrpSpPr/>
          <p:nvPr/>
        </p:nvGrpSpPr>
        <p:grpSpPr>
          <a:xfrm rot="0">
            <a:off x="6291525" y="8052774"/>
            <a:ext cx="1128710" cy="1128710"/>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35" id="3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36" id="36"/>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7" id="37"/>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8" id="38"/>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39" id="39"/>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0" id="40"/>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1" id="41"/>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2" id="42"/>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3" id="43"/>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4" id="44"/>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5" id="45"/>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6" id="46"/>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
        <p:nvSpPr>
          <p:cNvPr name="TextBox 47" id="47"/>
          <p:cNvSpPr txBox="true"/>
          <p:nvPr/>
        </p:nvSpPr>
        <p:spPr>
          <a:xfrm rot="0">
            <a:off x="632811" y="2228397"/>
            <a:ext cx="16806834" cy="2077609"/>
          </a:xfrm>
          <a:prstGeom prst="rect">
            <a:avLst/>
          </a:prstGeom>
        </p:spPr>
        <p:txBody>
          <a:bodyPr anchor="t" rtlCol="false" tIns="0" lIns="0" bIns="0" rIns="0">
            <a:spAutoFit/>
          </a:bodyPr>
          <a:lstStyle/>
          <a:p>
            <a:pPr algn="ctr" marL="0" indent="0" lvl="0">
              <a:lnSpc>
                <a:spcPts val="4136"/>
              </a:lnSpc>
              <a:spcBef>
                <a:spcPct val="0"/>
              </a:spcBef>
            </a:pPr>
            <a:r>
              <a:rPr lang="en-US" sz="2954">
                <a:solidFill>
                  <a:srgbClr val="000000"/>
                </a:solidFill>
                <a:latin typeface="Glacial Indifference"/>
                <a:ea typeface="Glacial Indifference"/>
                <a:cs typeface="Glacial Indifference"/>
                <a:sym typeface="Glacial Indifference"/>
              </a:rPr>
              <a:t>Se compara primero cual valor de los hijos del primer elemento es mayor, después el que resulte mayor intercambia posición  y el elemento que ocupaba el primer lugar del arreglo va bajando comparándose con sus hijos e intercambiando su lugar con quien resulte mayor que el mismo y de su hermano si es el caso.</a:t>
            </a:r>
          </a:p>
        </p:txBody>
      </p:sp>
    </p:spTree>
  </p:cSld>
  <p:clrMapOvr>
    <a:masterClrMapping/>
  </p:clrMapOvr>
</p:sld>
</file>

<file path=ppt/slides/slide26.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grpSp>
        <p:nvGrpSpPr>
          <p:cNvPr name="Group 3" id="3"/>
          <p:cNvGrpSpPr/>
          <p:nvPr/>
        </p:nvGrpSpPr>
        <p:grpSpPr>
          <a:xfrm rot="0">
            <a:off x="3746895" y="5143500"/>
            <a:ext cx="9916431" cy="5020368"/>
            <a:chOff x="0" y="0"/>
            <a:chExt cx="13221907" cy="6693825"/>
          </a:xfrm>
        </p:grpSpPr>
        <p:grpSp>
          <p:nvGrpSpPr>
            <p:cNvPr name="Group 4" id="4"/>
            <p:cNvGrpSpPr/>
            <p:nvPr/>
          </p:nvGrpSpPr>
          <p:grpSpPr>
            <a:xfrm rot="0">
              <a:off x="6382527" y="0"/>
              <a:ext cx="1504946" cy="1504946"/>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6" id="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sp>
          <p:nvSpPr>
            <p:cNvPr name="AutoShape 7" id="7"/>
            <p:cNvSpPr/>
            <p:nvPr/>
          </p:nvSpPr>
          <p:spPr>
            <a:xfrm flipV="true">
              <a:off x="4827082" y="1232922"/>
              <a:ext cx="1728769" cy="384745"/>
            </a:xfrm>
            <a:prstGeom prst="line">
              <a:avLst/>
            </a:prstGeom>
            <a:ln cap="flat" w="50800">
              <a:solidFill>
                <a:srgbClr val="000000"/>
              </a:solidFill>
              <a:prstDash val="solid"/>
              <a:headEnd type="none" len="sm" w="sm"/>
              <a:tailEnd type="none" len="sm" w="sm"/>
            </a:ln>
          </p:spPr>
        </p:sp>
        <p:grpSp>
          <p:nvGrpSpPr>
            <p:cNvPr name="Group 8" id="8"/>
            <p:cNvGrpSpPr/>
            <p:nvPr/>
          </p:nvGrpSpPr>
          <p:grpSpPr>
            <a:xfrm rot="0">
              <a:off x="3486359" y="1334470"/>
              <a:ext cx="1504946" cy="1504946"/>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0" id="1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grpSp>
          <p:nvGrpSpPr>
            <p:cNvPr name="Group 11" id="11"/>
            <p:cNvGrpSpPr/>
            <p:nvPr/>
          </p:nvGrpSpPr>
          <p:grpSpPr>
            <a:xfrm rot="0">
              <a:off x="9966699" y="1334470"/>
              <a:ext cx="1504946" cy="1504946"/>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13" id="1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sp>
          <p:nvSpPr>
            <p:cNvPr name="AutoShape 14" id="14"/>
            <p:cNvSpPr/>
            <p:nvPr/>
          </p:nvSpPr>
          <p:spPr>
            <a:xfrm flipH="true" flipV="true">
              <a:off x="7612001" y="1334470"/>
              <a:ext cx="2516447" cy="286311"/>
            </a:xfrm>
            <a:prstGeom prst="line">
              <a:avLst/>
            </a:prstGeom>
            <a:ln cap="flat" w="50800">
              <a:solidFill>
                <a:srgbClr val="000000"/>
              </a:solidFill>
              <a:prstDash val="solid"/>
              <a:headEnd type="none" len="sm" w="sm"/>
              <a:tailEnd type="none" len="sm" w="sm"/>
            </a:ln>
          </p:spPr>
        </p:sp>
        <p:grpSp>
          <p:nvGrpSpPr>
            <p:cNvPr name="Group 15" id="15"/>
            <p:cNvGrpSpPr/>
            <p:nvPr/>
          </p:nvGrpSpPr>
          <p:grpSpPr>
            <a:xfrm rot="0">
              <a:off x="1883639" y="2839416"/>
              <a:ext cx="1504946" cy="1504946"/>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7" id="1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18" id="18"/>
            <p:cNvGrpSpPr/>
            <p:nvPr/>
          </p:nvGrpSpPr>
          <p:grpSpPr>
            <a:xfrm rot="0">
              <a:off x="4877581" y="2839416"/>
              <a:ext cx="1504946" cy="1504946"/>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0" id="2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21" id="21"/>
            <p:cNvSpPr/>
            <p:nvPr/>
          </p:nvSpPr>
          <p:spPr>
            <a:xfrm flipV="true">
              <a:off x="3171951" y="2653199"/>
              <a:ext cx="571315" cy="410398"/>
            </a:xfrm>
            <a:prstGeom prst="line">
              <a:avLst/>
            </a:prstGeom>
            <a:ln cap="flat" w="50800">
              <a:solidFill>
                <a:srgbClr val="000000"/>
              </a:solidFill>
              <a:prstDash val="solid"/>
              <a:headEnd type="none" len="sm" w="sm"/>
              <a:tailEnd type="none" len="sm" w="sm"/>
            </a:ln>
          </p:spPr>
        </p:sp>
        <p:sp>
          <p:nvSpPr>
            <p:cNvPr name="AutoShape 22" id="22"/>
            <p:cNvSpPr/>
            <p:nvPr/>
          </p:nvSpPr>
          <p:spPr>
            <a:xfrm flipH="true" flipV="true">
              <a:off x="4668964" y="2704439"/>
              <a:ext cx="352334" cy="445058"/>
            </a:xfrm>
            <a:prstGeom prst="line">
              <a:avLst/>
            </a:prstGeom>
            <a:ln cap="flat" w="50800">
              <a:solidFill>
                <a:srgbClr val="000000"/>
              </a:solidFill>
              <a:prstDash val="solid"/>
              <a:headEnd type="none" len="sm" w="sm"/>
              <a:tailEnd type="none" len="sm" w="sm"/>
            </a:ln>
          </p:spPr>
        </p:sp>
        <p:grpSp>
          <p:nvGrpSpPr>
            <p:cNvPr name="Group 23" id="23"/>
            <p:cNvGrpSpPr/>
            <p:nvPr/>
          </p:nvGrpSpPr>
          <p:grpSpPr>
            <a:xfrm rot="0">
              <a:off x="8225413" y="2839416"/>
              <a:ext cx="1504946" cy="1504946"/>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25" id="2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grpSp>
          <p:nvGrpSpPr>
            <p:cNvPr name="Group 26" id="26"/>
            <p:cNvGrpSpPr/>
            <p:nvPr/>
          </p:nvGrpSpPr>
          <p:grpSpPr>
            <a:xfrm rot="0">
              <a:off x="11716961" y="2839416"/>
              <a:ext cx="1504946" cy="1504946"/>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47CC7"/>
              </a:solidFill>
            </p:spPr>
          </p:sp>
          <p:sp>
            <p:nvSpPr>
              <p:cNvPr name="TextBox 28" id="2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9" id="29"/>
            <p:cNvSpPr/>
            <p:nvPr/>
          </p:nvSpPr>
          <p:spPr>
            <a:xfrm flipV="true">
              <a:off x="9513725" y="2678898"/>
              <a:ext cx="740846" cy="384700"/>
            </a:xfrm>
            <a:prstGeom prst="line">
              <a:avLst/>
            </a:prstGeom>
            <a:ln cap="flat" w="50800">
              <a:solidFill>
                <a:srgbClr val="000000"/>
              </a:solidFill>
              <a:prstDash val="solid"/>
              <a:headEnd type="none" len="sm" w="sm"/>
              <a:tailEnd type="none" len="sm" w="sm"/>
            </a:ln>
          </p:spPr>
        </p:sp>
        <p:sp>
          <p:nvSpPr>
            <p:cNvPr name="AutoShape 30" id="30"/>
            <p:cNvSpPr/>
            <p:nvPr/>
          </p:nvSpPr>
          <p:spPr>
            <a:xfrm flipH="true" flipV="true">
              <a:off x="11117184" y="2725656"/>
              <a:ext cx="743494" cy="423841"/>
            </a:xfrm>
            <a:prstGeom prst="line">
              <a:avLst/>
            </a:prstGeom>
            <a:ln cap="flat" w="50800">
              <a:solidFill>
                <a:srgbClr val="000000"/>
              </a:solidFill>
              <a:prstDash val="solid"/>
              <a:headEnd type="none" len="sm" w="sm"/>
              <a:tailEnd type="none" len="sm" w="sm"/>
            </a:ln>
          </p:spPr>
        </p:sp>
        <p:grpSp>
          <p:nvGrpSpPr>
            <p:cNvPr name="Group 31" id="31"/>
            <p:cNvGrpSpPr/>
            <p:nvPr/>
          </p:nvGrpSpPr>
          <p:grpSpPr>
            <a:xfrm rot="0">
              <a:off x="0" y="4482744"/>
              <a:ext cx="1504946" cy="1504946"/>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34" id="34"/>
            <p:cNvGrpSpPr/>
            <p:nvPr/>
          </p:nvGrpSpPr>
          <p:grpSpPr>
            <a:xfrm rot="0">
              <a:off x="3486359" y="4482744"/>
              <a:ext cx="1504946" cy="1504946"/>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36" id="3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37" id="37"/>
            <p:cNvSpPr/>
            <p:nvPr/>
          </p:nvSpPr>
          <p:spPr>
            <a:xfrm flipV="true">
              <a:off x="1288312" y="4034382"/>
              <a:ext cx="739116" cy="672543"/>
            </a:xfrm>
            <a:prstGeom prst="line">
              <a:avLst/>
            </a:prstGeom>
            <a:ln cap="flat" w="50800">
              <a:solidFill>
                <a:srgbClr val="000000"/>
              </a:solidFill>
              <a:prstDash val="solid"/>
              <a:headEnd type="none" len="sm" w="sm"/>
              <a:tailEnd type="none" len="sm" w="sm"/>
            </a:ln>
          </p:spPr>
        </p:sp>
        <p:sp>
          <p:nvSpPr>
            <p:cNvPr name="AutoShape 38" id="38"/>
            <p:cNvSpPr/>
            <p:nvPr/>
          </p:nvSpPr>
          <p:spPr>
            <a:xfrm flipH="true" flipV="true">
              <a:off x="3124540" y="4164319"/>
              <a:ext cx="505535" cy="628506"/>
            </a:xfrm>
            <a:prstGeom prst="line">
              <a:avLst/>
            </a:prstGeom>
            <a:ln cap="flat" w="50800">
              <a:solidFill>
                <a:srgbClr val="000000"/>
              </a:solidFill>
              <a:prstDash val="solid"/>
              <a:headEnd type="none" len="sm" w="sm"/>
              <a:tailEnd type="none" len="sm" w="sm"/>
            </a:ln>
          </p:spPr>
        </p:sp>
        <p:sp>
          <p:nvSpPr>
            <p:cNvPr name="TextBox 39" id="39"/>
            <p:cNvSpPr txBox="true"/>
            <p:nvPr/>
          </p:nvSpPr>
          <p:spPr>
            <a:xfrm rot="0">
              <a:off x="7002266" y="1426081"/>
              <a:ext cx="287393" cy="660862"/>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40" id="40"/>
            <p:cNvSpPr txBox="true"/>
            <p:nvPr/>
          </p:nvSpPr>
          <p:spPr>
            <a:xfrm rot="0">
              <a:off x="4095135" y="2782266"/>
              <a:ext cx="287393" cy="660862"/>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1" id="41"/>
            <p:cNvSpPr txBox="true"/>
            <p:nvPr/>
          </p:nvSpPr>
          <p:spPr>
            <a:xfrm rot="0">
              <a:off x="2430939" y="4574355"/>
              <a:ext cx="287393" cy="660862"/>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2" id="42"/>
            <p:cNvSpPr txBox="true"/>
            <p:nvPr/>
          </p:nvSpPr>
          <p:spPr>
            <a:xfrm rot="0">
              <a:off x="5486358" y="4574355"/>
              <a:ext cx="287393" cy="660862"/>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3" id="43"/>
            <p:cNvSpPr txBox="true"/>
            <p:nvPr/>
          </p:nvSpPr>
          <p:spPr>
            <a:xfrm rot="0">
              <a:off x="12325738" y="4649775"/>
              <a:ext cx="287393" cy="660862"/>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4" id="44"/>
            <p:cNvSpPr txBox="true"/>
            <p:nvPr/>
          </p:nvSpPr>
          <p:spPr>
            <a:xfrm rot="0">
              <a:off x="608777" y="6032962"/>
              <a:ext cx="287393" cy="660862"/>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5" id="45"/>
            <p:cNvSpPr txBox="true"/>
            <p:nvPr/>
          </p:nvSpPr>
          <p:spPr>
            <a:xfrm rot="0">
              <a:off x="10609176" y="2931027"/>
              <a:ext cx="287393" cy="660862"/>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6" id="46"/>
            <p:cNvSpPr txBox="true"/>
            <p:nvPr/>
          </p:nvSpPr>
          <p:spPr>
            <a:xfrm rot="0">
              <a:off x="8834190" y="4574355"/>
              <a:ext cx="287393" cy="660862"/>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7" id="47"/>
            <p:cNvSpPr txBox="true"/>
            <p:nvPr/>
          </p:nvSpPr>
          <p:spPr>
            <a:xfrm rot="0">
              <a:off x="4095135" y="6032962"/>
              <a:ext cx="287393" cy="660862"/>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grpSp>
      <p:sp>
        <p:nvSpPr>
          <p:cNvPr name="TextBox 48" id="48"/>
          <p:cNvSpPr txBox="true"/>
          <p:nvPr/>
        </p:nvSpPr>
        <p:spPr>
          <a:xfrm rot="0">
            <a:off x="1028700" y="1749969"/>
            <a:ext cx="16711366" cy="2980690"/>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Glacial Indifference"/>
                <a:ea typeface="Glacial Indifference"/>
                <a:cs typeface="Glacial Indifference"/>
                <a:sym typeface="Glacial Indifference"/>
              </a:rPr>
              <a:t>La forma de saber con que nodos se debe comparar el elemento que se baja es despejando la formula que utilizamos para encontrar el pariente mas cercano en el heapify; que seria como 2i+1 donde i seria el nodo padre y tomaría el del nodo con el que se intercambia en cada iteración hasta llegar a un numero que exceda el numero de elementos del arreglo.</a:t>
            </a:r>
          </a:p>
        </p:txBody>
      </p:sp>
    </p:spTree>
  </p:cSld>
  <p:clrMapOvr>
    <a:masterClrMapping/>
  </p:clrMapOvr>
</p:sld>
</file>

<file path=ppt/slides/slide27.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grpSp>
        <p:nvGrpSpPr>
          <p:cNvPr name="Group 3" id="3"/>
          <p:cNvGrpSpPr/>
          <p:nvPr/>
        </p:nvGrpSpPr>
        <p:grpSpPr>
          <a:xfrm rot="0">
            <a:off x="8463651" y="4690716"/>
            <a:ext cx="1128710" cy="112871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5" id="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sp>
        <p:nvSpPr>
          <p:cNvPr name="AutoShape 6" id="6"/>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7" id="7"/>
          <p:cNvGrpSpPr/>
          <p:nvPr/>
        </p:nvGrpSpPr>
        <p:grpSpPr>
          <a:xfrm rot="0">
            <a:off x="6291525" y="5691568"/>
            <a:ext cx="1128710" cy="112871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9" id="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grpSp>
        <p:nvGrpSpPr>
          <p:cNvPr name="Group 10" id="10"/>
          <p:cNvGrpSpPr/>
          <p:nvPr/>
        </p:nvGrpSpPr>
        <p:grpSpPr>
          <a:xfrm rot="0">
            <a:off x="11151780" y="5691568"/>
            <a:ext cx="1128710" cy="112871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2" id="1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sp>
        <p:nvSpPr>
          <p:cNvPr name="AutoShape 13" id="13"/>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4" id="14"/>
          <p:cNvGrpSpPr/>
          <p:nvPr/>
        </p:nvGrpSpPr>
        <p:grpSpPr>
          <a:xfrm rot="0">
            <a:off x="5089485" y="6820278"/>
            <a:ext cx="1128710" cy="112871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6" id="1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17" id="17"/>
          <p:cNvGrpSpPr/>
          <p:nvPr/>
        </p:nvGrpSpPr>
        <p:grpSpPr>
          <a:xfrm rot="0">
            <a:off x="7334942" y="6820278"/>
            <a:ext cx="1128710" cy="1128710"/>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9" id="1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20" id="20"/>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1" id="21"/>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2" id="22"/>
          <p:cNvGrpSpPr/>
          <p:nvPr/>
        </p:nvGrpSpPr>
        <p:grpSpPr>
          <a:xfrm rot="0">
            <a:off x="9845816" y="6820278"/>
            <a:ext cx="1128710" cy="112871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4" id="24"/>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grpSp>
        <p:nvGrpSpPr>
          <p:cNvPr name="Group 25" id="25"/>
          <p:cNvGrpSpPr/>
          <p:nvPr/>
        </p:nvGrpSpPr>
        <p:grpSpPr>
          <a:xfrm rot="0">
            <a:off x="12464477" y="6820278"/>
            <a:ext cx="1128710" cy="1128710"/>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7" id="2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8" id="28"/>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29" id="29"/>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0" id="30"/>
          <p:cNvGrpSpPr/>
          <p:nvPr/>
        </p:nvGrpSpPr>
        <p:grpSpPr>
          <a:xfrm rot="0">
            <a:off x="3676756" y="8052774"/>
            <a:ext cx="1128710" cy="112871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607C"/>
            </a:solidFill>
          </p:spPr>
        </p:sp>
        <p:sp>
          <p:nvSpPr>
            <p:cNvPr name="TextBox 32" id="3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33" id="33"/>
          <p:cNvGrpSpPr/>
          <p:nvPr/>
        </p:nvGrpSpPr>
        <p:grpSpPr>
          <a:xfrm rot="0">
            <a:off x="6291525" y="8052774"/>
            <a:ext cx="1128710" cy="1128710"/>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35" id="3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36" id="36"/>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7" id="37"/>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8" id="38"/>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39" id="39"/>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0" id="40"/>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1" id="41"/>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2" id="42"/>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3" id="43"/>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4" id="44"/>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5" id="45"/>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6" id="46"/>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
        <p:nvSpPr>
          <p:cNvPr name="TextBox 47" id="47"/>
          <p:cNvSpPr txBox="true"/>
          <p:nvPr/>
        </p:nvSpPr>
        <p:spPr>
          <a:xfrm rot="0">
            <a:off x="2598663" y="2281526"/>
            <a:ext cx="13090673" cy="1180465"/>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Glacial Indifference"/>
                <a:ea typeface="Glacial Indifference"/>
                <a:cs typeface="Glacial Indifference"/>
                <a:sym typeface="Glacial Indifference"/>
              </a:rPr>
              <a:t>Una vez que termine la función shift down el elemento que esta en la cabeza del arreglo pasa ahora al penúltimo elemento</a:t>
            </a:r>
          </a:p>
        </p:txBody>
      </p:sp>
    </p:spTree>
  </p:cSld>
  <p:clrMapOvr>
    <a:masterClrMapping/>
  </p:clrMapOvr>
</p:sld>
</file>

<file path=ppt/slides/slide28.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grpSp>
        <p:nvGrpSpPr>
          <p:cNvPr name="Group 3" id="3"/>
          <p:cNvGrpSpPr/>
          <p:nvPr/>
        </p:nvGrpSpPr>
        <p:grpSpPr>
          <a:xfrm rot="0">
            <a:off x="8463651" y="4690716"/>
            <a:ext cx="1128710" cy="112871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5" id="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sp>
        <p:nvSpPr>
          <p:cNvPr name="AutoShape 6" id="6"/>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7" id="7"/>
          <p:cNvGrpSpPr/>
          <p:nvPr/>
        </p:nvGrpSpPr>
        <p:grpSpPr>
          <a:xfrm rot="0">
            <a:off x="6291525" y="5691568"/>
            <a:ext cx="1128710" cy="112871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9" id="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grpSp>
        <p:nvGrpSpPr>
          <p:cNvPr name="Group 10" id="10"/>
          <p:cNvGrpSpPr/>
          <p:nvPr/>
        </p:nvGrpSpPr>
        <p:grpSpPr>
          <a:xfrm rot="0">
            <a:off x="11151780" y="5691568"/>
            <a:ext cx="1128710" cy="112871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2" id="1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sp>
        <p:nvSpPr>
          <p:cNvPr name="AutoShape 13" id="13"/>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4" id="14"/>
          <p:cNvGrpSpPr/>
          <p:nvPr/>
        </p:nvGrpSpPr>
        <p:grpSpPr>
          <a:xfrm rot="0">
            <a:off x="5089485" y="6820278"/>
            <a:ext cx="1128710" cy="112871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6" id="1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grpSp>
        <p:nvGrpSpPr>
          <p:cNvPr name="Group 17" id="17"/>
          <p:cNvGrpSpPr/>
          <p:nvPr/>
        </p:nvGrpSpPr>
        <p:grpSpPr>
          <a:xfrm rot="0">
            <a:off x="7334942" y="6820278"/>
            <a:ext cx="1128710" cy="1128710"/>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9" id="19"/>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20" id="20"/>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1" id="21"/>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2" id="22"/>
          <p:cNvGrpSpPr/>
          <p:nvPr/>
        </p:nvGrpSpPr>
        <p:grpSpPr>
          <a:xfrm rot="0">
            <a:off x="9845816" y="6820278"/>
            <a:ext cx="1128710" cy="112871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4" id="24"/>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grpSp>
        <p:nvGrpSpPr>
          <p:cNvPr name="Group 25" id="25"/>
          <p:cNvGrpSpPr/>
          <p:nvPr/>
        </p:nvGrpSpPr>
        <p:grpSpPr>
          <a:xfrm rot="0">
            <a:off x="12464477" y="6820278"/>
            <a:ext cx="1128710" cy="1128710"/>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7" id="2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sp>
        <p:nvSpPr>
          <p:cNvPr name="AutoShape 28" id="28"/>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29" id="29"/>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0" id="30"/>
          <p:cNvGrpSpPr/>
          <p:nvPr/>
        </p:nvGrpSpPr>
        <p:grpSpPr>
          <a:xfrm rot="0">
            <a:off x="3676756" y="8052774"/>
            <a:ext cx="1128710" cy="112871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32" id="3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33" id="33"/>
          <p:cNvGrpSpPr/>
          <p:nvPr/>
        </p:nvGrpSpPr>
        <p:grpSpPr>
          <a:xfrm rot="0">
            <a:off x="6291525" y="8052774"/>
            <a:ext cx="1128710" cy="1128710"/>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35" id="3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36" id="36"/>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7" id="37"/>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8" id="38"/>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39" id="39"/>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0" id="40"/>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1" id="41"/>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2" id="42"/>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3" id="43"/>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4" id="44"/>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5" id="45"/>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6" id="46"/>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
        <p:nvSpPr>
          <p:cNvPr name="TextBox 47" id="47"/>
          <p:cNvSpPr txBox="true"/>
          <p:nvPr/>
        </p:nvSpPr>
        <p:spPr>
          <a:xfrm rot="0">
            <a:off x="2294283" y="1749969"/>
            <a:ext cx="13699433" cy="2656913"/>
          </a:xfrm>
          <a:prstGeom prst="rect">
            <a:avLst/>
          </a:prstGeom>
        </p:spPr>
        <p:txBody>
          <a:bodyPr anchor="t" rtlCol="false" tIns="0" lIns="0" bIns="0" rIns="0">
            <a:spAutoFit/>
          </a:bodyPr>
          <a:lstStyle/>
          <a:p>
            <a:pPr algn="ctr" marL="0" indent="0" lvl="0">
              <a:lnSpc>
                <a:spcPts val="4230"/>
              </a:lnSpc>
              <a:spcBef>
                <a:spcPct val="0"/>
              </a:spcBef>
            </a:pPr>
            <a:r>
              <a:rPr lang="en-US" sz="3022">
                <a:solidFill>
                  <a:srgbClr val="000000"/>
                </a:solidFill>
                <a:latin typeface="Glacial Indifference"/>
                <a:ea typeface="Glacial Indifference"/>
                <a:cs typeface="Glacial Indifference"/>
                <a:sym typeface="Glacial Indifference"/>
              </a:rPr>
              <a:t>Posteriormente el proceso se repite otra vez y en cada iteración al finalizar la función de shift down el elemento que queda en la cabeza del array se intercambia con el elemento que viene estando una posición menos que la posición del que quedo mas grande en la iteración anterior(se viene dando por la posición n-k donde k es la iteración y  n el tamaño del arreglo).</a:t>
            </a:r>
          </a:p>
        </p:txBody>
      </p:sp>
    </p:spTree>
  </p:cSld>
  <p:clrMapOvr>
    <a:masterClrMapping/>
  </p:clrMapOvr>
</p:sld>
</file>

<file path=ppt/slides/slide29.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819418" y="389165"/>
            <a:ext cx="6649164"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Usando la lista</a:t>
            </a:r>
          </a:p>
        </p:txBody>
      </p:sp>
      <p:sp>
        <p:nvSpPr>
          <p:cNvPr name="TextBox 3" id="3"/>
          <p:cNvSpPr txBox="true"/>
          <p:nvPr/>
        </p:nvSpPr>
        <p:spPr>
          <a:xfrm rot="0">
            <a:off x="2940103" y="2263449"/>
            <a:ext cx="13249831" cy="491611"/>
          </a:xfrm>
          <a:prstGeom prst="rect">
            <a:avLst/>
          </a:prstGeom>
        </p:spPr>
        <p:txBody>
          <a:bodyPr anchor="t" rtlCol="false" tIns="0" lIns="0" bIns="0" rIns="0">
            <a:spAutoFit/>
          </a:bodyPr>
          <a:lstStyle/>
          <a:p>
            <a:pPr algn="ctr" marL="0" indent="0" lvl="0">
              <a:lnSpc>
                <a:spcPts val="3916"/>
              </a:lnSpc>
              <a:spcBef>
                <a:spcPct val="0"/>
              </a:spcBef>
            </a:pPr>
            <a:r>
              <a:rPr lang="en-US" sz="2797">
                <a:solidFill>
                  <a:srgbClr val="000000"/>
                </a:solidFill>
                <a:latin typeface="Glacial Indifference"/>
                <a:ea typeface="Glacial Indifference"/>
                <a:cs typeface="Glacial Indifference"/>
                <a:sym typeface="Glacial Indifference"/>
              </a:rPr>
              <a:t>Al final el árbol nos quedaría de la siguiente manera</a:t>
            </a:r>
          </a:p>
        </p:txBody>
      </p:sp>
      <p:grpSp>
        <p:nvGrpSpPr>
          <p:cNvPr name="Group 4" id="4"/>
          <p:cNvGrpSpPr/>
          <p:nvPr/>
        </p:nvGrpSpPr>
        <p:grpSpPr>
          <a:xfrm rot="0">
            <a:off x="8463651" y="4690716"/>
            <a:ext cx="1128710" cy="112871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6" id="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a:t>
              </a:r>
            </a:p>
          </p:txBody>
        </p:sp>
      </p:grpSp>
      <p:sp>
        <p:nvSpPr>
          <p:cNvPr name="AutoShape 7" id="7"/>
          <p:cNvSpPr/>
          <p:nvPr/>
        </p:nvSpPr>
        <p:spPr>
          <a:xfrm flipV="true">
            <a:off x="7297068" y="5615407"/>
            <a:ext cx="1296576" cy="288559"/>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6291525" y="5691568"/>
            <a:ext cx="1128710" cy="112871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10" id="1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a:t>
              </a:r>
            </a:p>
          </p:txBody>
        </p:sp>
      </p:grpSp>
      <p:grpSp>
        <p:nvGrpSpPr>
          <p:cNvPr name="Group 11" id="11"/>
          <p:cNvGrpSpPr/>
          <p:nvPr/>
        </p:nvGrpSpPr>
        <p:grpSpPr>
          <a:xfrm rot="0">
            <a:off x="11151780" y="5691568"/>
            <a:ext cx="1128710" cy="112871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13" id="1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3</a:t>
              </a:r>
            </a:p>
          </p:txBody>
        </p:sp>
      </p:grpSp>
      <p:sp>
        <p:nvSpPr>
          <p:cNvPr name="AutoShape 14" id="14"/>
          <p:cNvSpPr/>
          <p:nvPr/>
        </p:nvSpPr>
        <p:spPr>
          <a:xfrm flipH="true" flipV="true">
            <a:off x="9385757" y="5691568"/>
            <a:ext cx="1887335" cy="214733"/>
          </a:xfrm>
          <a:prstGeom prst="line">
            <a:avLst/>
          </a:prstGeom>
          <a:ln cap="flat" w="38100">
            <a:solidFill>
              <a:srgbClr val="000000"/>
            </a:solidFill>
            <a:prstDash val="solid"/>
            <a:headEnd type="none" len="sm" w="sm"/>
            <a:tailEnd type="none" len="sm" w="sm"/>
          </a:ln>
        </p:spPr>
      </p:sp>
      <p:grpSp>
        <p:nvGrpSpPr>
          <p:cNvPr name="Group 15" id="15"/>
          <p:cNvGrpSpPr/>
          <p:nvPr/>
        </p:nvGrpSpPr>
        <p:grpSpPr>
          <a:xfrm rot="0">
            <a:off x="5089485" y="6820278"/>
            <a:ext cx="1128710" cy="112871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17" id="1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4</a:t>
              </a:r>
            </a:p>
          </p:txBody>
        </p:sp>
      </p:grpSp>
      <p:grpSp>
        <p:nvGrpSpPr>
          <p:cNvPr name="Group 18" id="18"/>
          <p:cNvGrpSpPr/>
          <p:nvPr/>
        </p:nvGrpSpPr>
        <p:grpSpPr>
          <a:xfrm rot="0">
            <a:off x="7334942" y="6820278"/>
            <a:ext cx="1128710" cy="112871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20" id="2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a:t>
              </a:r>
            </a:p>
          </p:txBody>
        </p:sp>
      </p:grpSp>
      <p:sp>
        <p:nvSpPr>
          <p:cNvPr name="AutoShape 21" id="21"/>
          <p:cNvSpPr/>
          <p:nvPr/>
        </p:nvSpPr>
        <p:spPr>
          <a:xfrm flipV="true">
            <a:off x="6055719" y="6680615"/>
            <a:ext cx="428487" cy="307799"/>
          </a:xfrm>
          <a:prstGeom prst="line">
            <a:avLst/>
          </a:prstGeom>
          <a:ln cap="flat" w="38100">
            <a:solidFill>
              <a:srgbClr val="000000"/>
            </a:solidFill>
            <a:prstDash val="solid"/>
            <a:headEnd type="none" len="sm" w="sm"/>
            <a:tailEnd type="none" len="sm" w="sm"/>
          </a:ln>
        </p:spPr>
      </p:sp>
      <p:sp>
        <p:nvSpPr>
          <p:cNvPr name="AutoShape 22" id="22"/>
          <p:cNvSpPr/>
          <p:nvPr/>
        </p:nvSpPr>
        <p:spPr>
          <a:xfrm flipH="true" flipV="true">
            <a:off x="7178479" y="6719045"/>
            <a:ext cx="264250" cy="333794"/>
          </a:xfrm>
          <a:prstGeom prst="line">
            <a:avLst/>
          </a:prstGeom>
          <a:ln cap="flat" w="38100">
            <a:solidFill>
              <a:srgbClr val="000000"/>
            </a:solidFill>
            <a:prstDash val="solid"/>
            <a:headEnd type="none" len="sm" w="sm"/>
            <a:tailEnd type="none" len="sm" w="sm"/>
          </a:ln>
        </p:spPr>
      </p:sp>
      <p:grpSp>
        <p:nvGrpSpPr>
          <p:cNvPr name="Group 23" id="23"/>
          <p:cNvGrpSpPr/>
          <p:nvPr/>
        </p:nvGrpSpPr>
        <p:grpSpPr>
          <a:xfrm rot="0">
            <a:off x="9845816" y="6820278"/>
            <a:ext cx="1128710" cy="112871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25" id="2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8</a:t>
              </a:r>
            </a:p>
          </p:txBody>
        </p:sp>
      </p:grpSp>
      <p:grpSp>
        <p:nvGrpSpPr>
          <p:cNvPr name="Group 26" id="26"/>
          <p:cNvGrpSpPr/>
          <p:nvPr/>
        </p:nvGrpSpPr>
        <p:grpSpPr>
          <a:xfrm rot="0">
            <a:off x="12464477" y="6820278"/>
            <a:ext cx="1128710" cy="1128710"/>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28" id="2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14</a:t>
              </a:r>
            </a:p>
          </p:txBody>
        </p:sp>
      </p:grpSp>
      <p:sp>
        <p:nvSpPr>
          <p:cNvPr name="AutoShape 29" id="29"/>
          <p:cNvSpPr/>
          <p:nvPr/>
        </p:nvSpPr>
        <p:spPr>
          <a:xfrm flipV="true">
            <a:off x="10812050" y="6699889"/>
            <a:ext cx="555634" cy="288525"/>
          </a:xfrm>
          <a:prstGeom prst="line">
            <a:avLst/>
          </a:prstGeom>
          <a:ln cap="flat" w="38100">
            <a:solidFill>
              <a:srgbClr val="000000"/>
            </a:solidFill>
            <a:prstDash val="solid"/>
            <a:headEnd type="none" len="sm" w="sm"/>
            <a:tailEnd type="none" len="sm" w="sm"/>
          </a:ln>
        </p:spPr>
      </p:sp>
      <p:sp>
        <p:nvSpPr>
          <p:cNvPr name="AutoShape 30" id="30"/>
          <p:cNvSpPr/>
          <p:nvPr/>
        </p:nvSpPr>
        <p:spPr>
          <a:xfrm flipH="true" flipV="true">
            <a:off x="12014644" y="6734958"/>
            <a:ext cx="557620" cy="317881"/>
          </a:xfrm>
          <a:prstGeom prst="line">
            <a:avLst/>
          </a:prstGeom>
          <a:ln cap="flat" w="38100">
            <a:solidFill>
              <a:srgbClr val="000000"/>
            </a:solidFill>
            <a:prstDash val="solid"/>
            <a:headEnd type="none" len="sm" w="sm"/>
            <a:tailEnd type="none" len="sm" w="sm"/>
          </a:ln>
        </p:spPr>
      </p:sp>
      <p:grpSp>
        <p:nvGrpSpPr>
          <p:cNvPr name="Group 31" id="31"/>
          <p:cNvGrpSpPr/>
          <p:nvPr/>
        </p:nvGrpSpPr>
        <p:grpSpPr>
          <a:xfrm rot="0">
            <a:off x="3676756" y="8052774"/>
            <a:ext cx="1128710" cy="112871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33" id="33"/>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34" id="34"/>
          <p:cNvGrpSpPr/>
          <p:nvPr/>
        </p:nvGrpSpPr>
        <p:grpSpPr>
          <a:xfrm rot="0">
            <a:off x="6291525" y="8052774"/>
            <a:ext cx="1128710" cy="1128710"/>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09436"/>
            </a:solidFill>
          </p:spPr>
        </p:sp>
        <p:sp>
          <p:nvSpPr>
            <p:cNvPr name="TextBox 36" id="3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37" id="37"/>
          <p:cNvSpPr/>
          <p:nvPr/>
        </p:nvSpPr>
        <p:spPr>
          <a:xfrm flipV="true">
            <a:off x="4642990" y="7716502"/>
            <a:ext cx="554337" cy="504408"/>
          </a:xfrm>
          <a:prstGeom prst="line">
            <a:avLst/>
          </a:prstGeom>
          <a:ln cap="flat" w="38100">
            <a:solidFill>
              <a:srgbClr val="000000"/>
            </a:solidFill>
            <a:prstDash val="solid"/>
            <a:headEnd type="none" len="sm" w="sm"/>
            <a:tailEnd type="none" len="sm" w="sm"/>
          </a:ln>
        </p:spPr>
      </p:sp>
      <p:sp>
        <p:nvSpPr>
          <p:cNvPr name="AutoShape 38" id="38"/>
          <p:cNvSpPr/>
          <p:nvPr/>
        </p:nvSpPr>
        <p:spPr>
          <a:xfrm flipH="true" flipV="true">
            <a:off x="6020161" y="7813955"/>
            <a:ext cx="379151" cy="471380"/>
          </a:xfrm>
          <a:prstGeom prst="line">
            <a:avLst/>
          </a:prstGeom>
          <a:ln cap="flat" w="38100">
            <a:solidFill>
              <a:srgbClr val="000000"/>
            </a:solidFill>
            <a:prstDash val="solid"/>
            <a:headEnd type="none" len="sm" w="sm"/>
            <a:tailEnd type="none" len="sm" w="sm"/>
          </a:ln>
        </p:spPr>
      </p:sp>
      <p:sp>
        <p:nvSpPr>
          <p:cNvPr name="TextBox 39" id="39"/>
          <p:cNvSpPr txBox="true"/>
          <p:nvPr/>
        </p:nvSpPr>
        <p:spPr>
          <a:xfrm rot="0">
            <a:off x="8928455" y="5745989"/>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0</a:t>
            </a:r>
          </a:p>
        </p:txBody>
      </p:sp>
      <p:sp>
        <p:nvSpPr>
          <p:cNvPr name="TextBox 40" id="40"/>
          <p:cNvSpPr txBox="true"/>
          <p:nvPr/>
        </p:nvSpPr>
        <p:spPr>
          <a:xfrm rot="0">
            <a:off x="6748107" y="676312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1</a:t>
            </a:r>
          </a:p>
        </p:txBody>
      </p:sp>
      <p:sp>
        <p:nvSpPr>
          <p:cNvPr name="TextBox 41" id="41"/>
          <p:cNvSpPr txBox="true"/>
          <p:nvPr/>
        </p:nvSpPr>
        <p:spPr>
          <a:xfrm rot="0">
            <a:off x="5499960"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3</a:t>
            </a:r>
          </a:p>
        </p:txBody>
      </p:sp>
      <p:sp>
        <p:nvSpPr>
          <p:cNvPr name="TextBox 42" id="42"/>
          <p:cNvSpPr txBox="true"/>
          <p:nvPr/>
        </p:nvSpPr>
        <p:spPr>
          <a:xfrm rot="0">
            <a:off x="7791524"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4</a:t>
            </a:r>
          </a:p>
        </p:txBody>
      </p:sp>
      <p:sp>
        <p:nvSpPr>
          <p:cNvPr name="TextBox 43" id="43"/>
          <p:cNvSpPr txBox="true"/>
          <p:nvPr/>
        </p:nvSpPr>
        <p:spPr>
          <a:xfrm rot="0">
            <a:off x="12921059" y="816376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6</a:t>
            </a:r>
          </a:p>
        </p:txBody>
      </p:sp>
      <p:sp>
        <p:nvSpPr>
          <p:cNvPr name="TextBox 44" id="44"/>
          <p:cNvSpPr txBox="true"/>
          <p:nvPr/>
        </p:nvSpPr>
        <p:spPr>
          <a:xfrm rot="0">
            <a:off x="4133339"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7</a:t>
            </a:r>
          </a:p>
        </p:txBody>
      </p:sp>
      <p:sp>
        <p:nvSpPr>
          <p:cNvPr name="TextBox 45" id="45"/>
          <p:cNvSpPr txBox="true"/>
          <p:nvPr/>
        </p:nvSpPr>
        <p:spPr>
          <a:xfrm rot="0">
            <a:off x="11633638" y="6874698"/>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2</a:t>
            </a:r>
          </a:p>
        </p:txBody>
      </p:sp>
      <p:sp>
        <p:nvSpPr>
          <p:cNvPr name="TextBox 46" id="46"/>
          <p:cNvSpPr txBox="true"/>
          <p:nvPr/>
        </p:nvSpPr>
        <p:spPr>
          <a:xfrm rot="0">
            <a:off x="10302398" y="8107194"/>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5</a:t>
            </a:r>
          </a:p>
        </p:txBody>
      </p:sp>
      <p:sp>
        <p:nvSpPr>
          <p:cNvPr name="TextBox 47" id="47"/>
          <p:cNvSpPr txBox="true"/>
          <p:nvPr/>
        </p:nvSpPr>
        <p:spPr>
          <a:xfrm rot="0">
            <a:off x="6748107" y="9201150"/>
            <a:ext cx="215545" cy="509934"/>
          </a:xfrm>
          <a:prstGeom prst="rect">
            <a:avLst/>
          </a:prstGeom>
        </p:spPr>
        <p:txBody>
          <a:bodyPr anchor="t" rtlCol="false" tIns="0" lIns="0" bIns="0" rIns="0">
            <a:spAutoFit/>
          </a:bodyPr>
          <a:lstStyle/>
          <a:p>
            <a:pPr algn="ctr">
              <a:lnSpc>
                <a:spcPts val="4162"/>
              </a:lnSpc>
            </a:pPr>
            <a:r>
              <a:rPr lang="en-US" sz="2973" b="true">
                <a:solidFill>
                  <a:srgbClr val="000000"/>
                </a:solidFill>
                <a:latin typeface="Open Sans Bold"/>
                <a:ea typeface="Open Sans Bold"/>
                <a:cs typeface="Open Sans Bold"/>
                <a:sym typeface="Open Sans Bold"/>
              </a:rPr>
              <a:t>8</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0">
            <a:off x="4902062" y="5143500"/>
            <a:ext cx="9971154" cy="4940253"/>
          </a:xfrm>
          <a:custGeom>
            <a:avLst/>
            <a:gdLst/>
            <a:ahLst/>
            <a:cxnLst/>
            <a:rect r="r" b="b" t="t" l="l"/>
            <a:pathLst>
              <a:path h="4940253" w="9971154">
                <a:moveTo>
                  <a:pt x="0" y="0"/>
                </a:moveTo>
                <a:lnTo>
                  <a:pt x="9971153" y="0"/>
                </a:lnTo>
                <a:lnTo>
                  <a:pt x="9971153" y="4940253"/>
                </a:lnTo>
                <a:lnTo>
                  <a:pt x="0" y="4940253"/>
                </a:lnTo>
                <a:lnTo>
                  <a:pt x="0" y="0"/>
                </a:lnTo>
                <a:close/>
              </a:path>
            </a:pathLst>
          </a:custGeom>
          <a:blipFill>
            <a:blip r:embed="rId2"/>
            <a:stretch>
              <a:fillRect l="0" t="0" r="0" b="0"/>
            </a:stretch>
          </a:blipFill>
        </p:spPr>
      </p:sp>
      <p:sp>
        <p:nvSpPr>
          <p:cNvPr name="TextBox 3" id="3"/>
          <p:cNvSpPr txBox="true"/>
          <p:nvPr/>
        </p:nvSpPr>
        <p:spPr>
          <a:xfrm rot="0">
            <a:off x="2191464" y="314873"/>
            <a:ext cx="13905071" cy="1926711"/>
          </a:xfrm>
          <a:prstGeom prst="rect">
            <a:avLst/>
          </a:prstGeom>
        </p:spPr>
        <p:txBody>
          <a:bodyPr anchor="t" rtlCol="false" tIns="0" lIns="0" bIns="0" rIns="0">
            <a:spAutoFit/>
          </a:bodyPr>
          <a:lstStyle/>
          <a:p>
            <a:pPr algn="ctr" marL="0" indent="0" lvl="0">
              <a:lnSpc>
                <a:spcPts val="15603"/>
              </a:lnSpc>
              <a:spcBef>
                <a:spcPct val="0"/>
              </a:spcBef>
            </a:pPr>
            <a:r>
              <a:rPr lang="en-US" sz="11145">
                <a:solidFill>
                  <a:srgbClr val="E2607C"/>
                </a:solidFill>
                <a:latin typeface="Glacial Indifference"/>
                <a:ea typeface="Glacial Indifference"/>
                <a:cs typeface="Glacial Indifference"/>
                <a:sym typeface="Glacial Indifference"/>
              </a:rPr>
              <a:t>Árbol binario completo</a:t>
            </a:r>
          </a:p>
        </p:txBody>
      </p:sp>
      <p:sp>
        <p:nvSpPr>
          <p:cNvPr name="TextBox 4" id="4"/>
          <p:cNvSpPr txBox="true"/>
          <p:nvPr/>
        </p:nvSpPr>
        <p:spPr>
          <a:xfrm rot="0">
            <a:off x="2849562" y="2473035"/>
            <a:ext cx="12588877" cy="2372340"/>
          </a:xfrm>
          <a:prstGeom prst="rect">
            <a:avLst/>
          </a:prstGeom>
        </p:spPr>
        <p:txBody>
          <a:bodyPr anchor="t" rtlCol="false" tIns="0" lIns="0" bIns="0" rIns="0">
            <a:spAutoFit/>
          </a:bodyPr>
          <a:lstStyle/>
          <a:p>
            <a:pPr algn="ctr" marL="731434" indent="-365717" lvl="1">
              <a:lnSpc>
                <a:spcPts val="4742"/>
              </a:lnSpc>
              <a:spcBef>
                <a:spcPct val="0"/>
              </a:spcBef>
              <a:buFont typeface="Arial"/>
              <a:buChar char="•"/>
            </a:pPr>
            <a:r>
              <a:rPr lang="en-US" sz="3387">
                <a:solidFill>
                  <a:srgbClr val="000000"/>
                </a:solidFill>
                <a:latin typeface="Glacial Indifference"/>
                <a:ea typeface="Glacial Indifference"/>
                <a:cs typeface="Glacial Indifference"/>
                <a:sym typeface="Glacial Indifference"/>
              </a:rPr>
              <a:t>Todos</a:t>
            </a:r>
            <a:r>
              <a:rPr lang="en-US" sz="3387" strike="noStrike" u="none">
                <a:solidFill>
                  <a:srgbClr val="000000"/>
                </a:solidFill>
                <a:latin typeface="Glacial Indifference"/>
                <a:ea typeface="Glacial Indifference"/>
                <a:cs typeface="Glacial Indifference"/>
                <a:sym typeface="Glacial Indifference"/>
              </a:rPr>
              <a:t> los niveles, excepto posiblemente el último, están completamente llenos.</a:t>
            </a:r>
          </a:p>
          <a:p>
            <a:pPr algn="ctr" marL="731434" indent="-365717" lvl="1">
              <a:lnSpc>
                <a:spcPts val="4742"/>
              </a:lnSpc>
              <a:spcBef>
                <a:spcPct val="0"/>
              </a:spcBef>
              <a:buFont typeface="Arial"/>
              <a:buChar char="•"/>
            </a:pPr>
            <a:r>
              <a:rPr lang="en-US" sz="3387" strike="noStrike" u="none">
                <a:solidFill>
                  <a:srgbClr val="000000"/>
                </a:solidFill>
                <a:latin typeface="Glacial Indifference"/>
                <a:ea typeface="Glacial Indifference"/>
                <a:cs typeface="Glacial Indifference"/>
                <a:sym typeface="Glacial Indifference"/>
              </a:rPr>
              <a:t>En el último nivel, los nodos se colocan de izquierda a derecha sin huecos.</a:t>
            </a:r>
          </a:p>
        </p:txBody>
      </p:sp>
    </p:spTree>
  </p:cSld>
  <p:clrMapOvr>
    <a:masterClrMapping/>
  </p:clrMapOvr>
</p:sld>
</file>

<file path=ppt/slides/slide30.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151656" y="389165"/>
            <a:ext cx="7984689"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Arreglo ordenado</a:t>
            </a:r>
          </a:p>
        </p:txBody>
      </p:sp>
      <p:sp>
        <p:nvSpPr>
          <p:cNvPr name="TextBox 3" id="3"/>
          <p:cNvSpPr txBox="true"/>
          <p:nvPr/>
        </p:nvSpPr>
        <p:spPr>
          <a:xfrm rot="0">
            <a:off x="-429791" y="4389458"/>
            <a:ext cx="9573791" cy="754042"/>
          </a:xfrm>
          <a:prstGeom prst="rect">
            <a:avLst/>
          </a:prstGeom>
        </p:spPr>
        <p:txBody>
          <a:bodyPr anchor="t" rtlCol="false" tIns="0" lIns="0" bIns="0" rIns="0">
            <a:spAutoFit/>
          </a:bodyPr>
          <a:lstStyle/>
          <a:p>
            <a:pPr algn="ctr" marL="0" indent="0" lvl="0">
              <a:lnSpc>
                <a:spcPts val="6213"/>
              </a:lnSpc>
              <a:spcBef>
                <a:spcPct val="0"/>
              </a:spcBef>
            </a:pPr>
            <a:r>
              <a:rPr lang="en-US" sz="4438">
                <a:solidFill>
                  <a:srgbClr val="000000"/>
                </a:solidFill>
                <a:latin typeface="Glacial Indifference"/>
                <a:ea typeface="Glacial Indifference"/>
                <a:cs typeface="Glacial Indifference"/>
                <a:sym typeface="Glacial Indifference"/>
              </a:rPr>
              <a:t>[5, 2, 8, 1, 14, 17, 4, 3, 19]</a:t>
            </a:r>
          </a:p>
        </p:txBody>
      </p:sp>
      <p:sp>
        <p:nvSpPr>
          <p:cNvPr name="TextBox 4" id="4"/>
          <p:cNvSpPr txBox="true"/>
          <p:nvPr/>
        </p:nvSpPr>
        <p:spPr>
          <a:xfrm rot="0">
            <a:off x="8714209" y="4389458"/>
            <a:ext cx="9573791" cy="754042"/>
          </a:xfrm>
          <a:prstGeom prst="rect">
            <a:avLst/>
          </a:prstGeom>
        </p:spPr>
        <p:txBody>
          <a:bodyPr anchor="t" rtlCol="false" tIns="0" lIns="0" bIns="0" rIns="0">
            <a:spAutoFit/>
          </a:bodyPr>
          <a:lstStyle/>
          <a:p>
            <a:pPr algn="ctr" marL="0" indent="0" lvl="0">
              <a:lnSpc>
                <a:spcPts val="6213"/>
              </a:lnSpc>
              <a:spcBef>
                <a:spcPct val="0"/>
              </a:spcBef>
            </a:pPr>
            <a:r>
              <a:rPr lang="en-US" sz="4438">
                <a:solidFill>
                  <a:srgbClr val="000000"/>
                </a:solidFill>
                <a:latin typeface="Glacial Indifference"/>
                <a:ea typeface="Glacial Indifference"/>
                <a:cs typeface="Glacial Indifference"/>
                <a:sym typeface="Glacial Indifference"/>
              </a:rPr>
              <a:t>[1, 2, 3, 4, 5, 8, 14, 17, 19]</a:t>
            </a:r>
          </a:p>
        </p:txBody>
      </p:sp>
      <p:sp>
        <p:nvSpPr>
          <p:cNvPr name="AutoShape 5" id="5"/>
          <p:cNvSpPr/>
          <p:nvPr/>
        </p:nvSpPr>
        <p:spPr>
          <a:xfrm>
            <a:off x="7325134" y="4809341"/>
            <a:ext cx="3137106" cy="0"/>
          </a:xfrm>
          <a:prstGeom prst="line">
            <a:avLst/>
          </a:prstGeom>
          <a:ln cap="flat" w="38100">
            <a:solidFill>
              <a:srgbClr val="000000"/>
            </a:solidFill>
            <a:prstDash val="solid"/>
            <a:headEnd type="none" len="sm" w="sm"/>
            <a:tailEnd type="arrow" len="sm" w="med"/>
          </a:ln>
        </p:spPr>
      </p:sp>
    </p:spTree>
  </p:cSld>
  <p:clrMapOvr>
    <a:masterClrMapping/>
  </p:clrMapOvr>
</p:sld>
</file>

<file path=ppt/slides/slide31.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4594262" y="2271713"/>
          <a:ext cx="9099476" cy="5743575"/>
        </p:xfrm>
        <a:graphic>
          <a:graphicData uri="http://schemas.openxmlformats.org/drawingml/2006/table">
            <a:tbl>
              <a:tblPr/>
              <a:tblGrid>
                <a:gridCol w="4627160"/>
                <a:gridCol w="4472315"/>
              </a:tblGrid>
              <a:tr h="1025981">
                <a:tc>
                  <a:txBody>
                    <a:bodyPr anchor="t" rtlCol="false"/>
                    <a:lstStyle/>
                    <a:p>
                      <a:pPr algn="ctr">
                        <a:lnSpc>
                          <a:spcPts val="2520"/>
                        </a:lnSpc>
                        <a:defRPr/>
                      </a:pPr>
                      <a:r>
                        <a:rPr lang="en-US" sz="1800" b="true">
                          <a:solidFill>
                            <a:srgbClr val="FFFFFF"/>
                          </a:solidFill>
                          <a:latin typeface="Open Sans Bold"/>
                          <a:ea typeface="Open Sans Bold"/>
                          <a:cs typeface="Open Sans Bold"/>
                          <a:sym typeface="Open Sans Bold"/>
                        </a:rPr>
                        <a:t>Ventajas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2520"/>
                        </a:lnSpc>
                        <a:defRPr/>
                      </a:pPr>
                      <a:r>
                        <a:rPr lang="en-US" sz="1800">
                          <a:solidFill>
                            <a:srgbClr val="FFFFFF"/>
                          </a:solidFill>
                          <a:latin typeface="Open Sans"/>
                          <a:ea typeface="Open Sans"/>
                          <a:cs typeface="Open Sans"/>
                          <a:sym typeface="Open Sans"/>
                        </a:rPr>
                        <a:t>Desventajas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r>
              <a:tr h="1706772">
                <a:tc>
                  <a:txBody>
                    <a:bodyPr anchor="t" rtlCol="false"/>
                    <a:lstStyle/>
                    <a:p>
                      <a:pPr algn="ctr">
                        <a:lnSpc>
                          <a:spcPts val="3219"/>
                        </a:lnSpc>
                        <a:defRPr/>
                      </a:pPr>
                      <a:r>
                        <a:rPr lang="en-US" sz="2299">
                          <a:solidFill>
                            <a:srgbClr val="000000"/>
                          </a:solidFill>
                          <a:latin typeface="Open Sans"/>
                          <a:ea typeface="Open Sans"/>
                          <a:cs typeface="Open Sans"/>
                          <a:sym typeface="Open Sans"/>
                        </a:rPr>
                        <a:t>Siempre O(n log 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219"/>
                        </a:lnSpc>
                        <a:defRPr/>
                      </a:pPr>
                      <a:r>
                        <a:rPr lang="en-US" sz="2299">
                          <a:solidFill>
                            <a:srgbClr val="000000"/>
                          </a:solidFill>
                          <a:latin typeface="Open Sans"/>
                          <a:ea typeface="Open Sans"/>
                          <a:cs typeface="Open Sans"/>
                          <a:sym typeface="Open Sans"/>
                        </a:rPr>
                        <a:t>No es estable (elementos iguales pueden cambiar ded orden)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06772">
                <a:tc>
                  <a:txBody>
                    <a:bodyPr anchor="t" rtlCol="false"/>
                    <a:lstStyle/>
                    <a:p>
                      <a:pPr algn="ctr">
                        <a:lnSpc>
                          <a:spcPts val="3219"/>
                        </a:lnSpc>
                        <a:defRPr/>
                      </a:pPr>
                      <a:r>
                        <a:rPr lang="en-US" sz="2299">
                          <a:solidFill>
                            <a:srgbClr val="000000"/>
                          </a:solidFill>
                          <a:latin typeface="Open Sans"/>
                          <a:ea typeface="Open Sans"/>
                          <a:cs typeface="Open Sans"/>
                          <a:sym typeface="Open Sans"/>
                        </a:rPr>
                        <a:t>No requiere gran cantidad de memoria extra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219"/>
                        </a:lnSpc>
                        <a:defRPr/>
                      </a:pPr>
                      <a:r>
                        <a:rPr lang="en-US" sz="2299">
                          <a:solidFill>
                            <a:srgbClr val="000000"/>
                          </a:solidFill>
                          <a:latin typeface="Open Sans"/>
                          <a:ea typeface="Open Sans"/>
                          <a:cs typeface="Open Sans"/>
                          <a:sym typeface="Open Sans"/>
                        </a:rPr>
                        <a:t>No aprovecha si los datos están parcialmente ordenados.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304050">
                <a:tc>
                  <a:txBody>
                    <a:bodyPr anchor="t" rtlCol="false"/>
                    <a:lstStyle/>
                    <a:p>
                      <a:pPr algn="ctr">
                        <a:lnSpc>
                          <a:spcPts val="3219"/>
                        </a:lnSpc>
                        <a:defRPr/>
                      </a:pPr>
                      <a:r>
                        <a:rPr lang="en-US" sz="2299">
                          <a:solidFill>
                            <a:srgbClr val="000000"/>
                          </a:solidFill>
                          <a:latin typeface="Open Sans"/>
                          <a:ea typeface="Open Sans"/>
                          <a:cs typeface="Open Sans"/>
                          <a:sym typeface="Open Sans"/>
                        </a:rPr>
                        <a:t>No requiere estructura extra pues usa el mismo arreglo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3470970" y="127396"/>
            <a:ext cx="11346061" cy="16179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Jua"/>
                <a:ea typeface="Jua"/>
                <a:cs typeface="Jua"/>
                <a:sym typeface="Jua"/>
              </a:rPr>
              <a:t>Ventajas y desventajas</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455263" y="2295668"/>
            <a:ext cx="11953725" cy="5965317"/>
          </a:xfrm>
          <a:prstGeom prst="rect">
            <a:avLst/>
          </a:prstGeom>
        </p:spPr>
        <p:txBody>
          <a:bodyPr anchor="t" rtlCol="false" tIns="0" lIns="0" bIns="0" rIns="0">
            <a:spAutoFit/>
          </a:bodyPr>
          <a:lstStyle/>
          <a:p>
            <a:pPr algn="ctr" marL="734059" indent="-367030" lvl="1">
              <a:lnSpc>
                <a:spcPts val="4283"/>
              </a:lnSpc>
              <a:buFont typeface="Arial"/>
              <a:buChar char="•"/>
            </a:pPr>
            <a:r>
              <a:rPr lang="en-US" b="true" sz="3399">
                <a:solidFill>
                  <a:srgbClr val="000000"/>
                </a:solidFill>
                <a:latin typeface="Glacial Indifference Bold"/>
                <a:ea typeface="Glacial Indifference Bold"/>
                <a:cs typeface="Glacial Indifference Bold"/>
                <a:sym typeface="Glacial Indifference Bold"/>
              </a:rPr>
              <a:t>Estabilidad</a:t>
            </a:r>
            <a:r>
              <a:rPr lang="en-US" sz="3399">
                <a:solidFill>
                  <a:srgbClr val="000000"/>
                </a:solidFill>
                <a:latin typeface="Glacial Indifference"/>
                <a:ea typeface="Glacial Indifference"/>
                <a:cs typeface="Glacial Indifference"/>
                <a:sym typeface="Glacial Indifference"/>
              </a:rPr>
              <a:t>:</a:t>
            </a:r>
            <a:r>
              <a:rPr lang="en-US" sz="3399" strike="noStrike" u="none">
                <a:solidFill>
                  <a:srgbClr val="000000"/>
                </a:solidFill>
                <a:latin typeface="Glacial Indifference"/>
                <a:ea typeface="Glacial Indifference"/>
                <a:cs typeface="Glacial Indifference"/>
                <a:sym typeface="Glacial Indifference"/>
              </a:rPr>
              <a:t> No es estable, durante la construcción del heap o en la extracción de elementos, pueden intercambiar posiciones incluso si son iguales. Para que un algoritmo sea estable debe mantener el orden relativo de los elementos.</a:t>
            </a:r>
          </a:p>
          <a:p>
            <a:pPr algn="ctr">
              <a:lnSpc>
                <a:spcPts val="4283"/>
              </a:lnSpc>
            </a:pPr>
          </a:p>
          <a:p>
            <a:pPr algn="ctr" marL="734059" indent="-367030" lvl="1">
              <a:lnSpc>
                <a:spcPts val="4283"/>
              </a:lnSpc>
              <a:buFont typeface="Arial"/>
              <a:buChar char="•"/>
            </a:pPr>
            <a:r>
              <a:rPr lang="en-US" b="true" sz="3399" strike="noStrike" u="none">
                <a:solidFill>
                  <a:srgbClr val="000000"/>
                </a:solidFill>
                <a:latin typeface="Glacial Indifference Bold"/>
                <a:ea typeface="Glacial Indifference Bold"/>
                <a:cs typeface="Glacial Indifference Bold"/>
                <a:sym typeface="Glacial Indifference Bold"/>
              </a:rPr>
              <a:t>In-Place:</a:t>
            </a:r>
            <a:r>
              <a:rPr lang="en-US" sz="3399" strike="noStrike" u="none">
                <a:solidFill>
                  <a:srgbClr val="000000"/>
                </a:solidFill>
                <a:latin typeface="Glacial Indifference"/>
                <a:ea typeface="Glacial Indifference"/>
                <a:cs typeface="Glacial Indifference"/>
                <a:sym typeface="Glacial Indifference"/>
              </a:rPr>
              <a:t> No necesita memoria significativa, usa variables temporales. Todo se hace dentro del mismo arreglo.</a:t>
            </a:r>
          </a:p>
          <a:p>
            <a:pPr algn="ctr">
              <a:lnSpc>
                <a:spcPts val="4283"/>
              </a:lnSpc>
            </a:pPr>
          </a:p>
          <a:p>
            <a:pPr algn="ctr" marL="734059" indent="-367030" lvl="1">
              <a:lnSpc>
                <a:spcPts val="4283"/>
              </a:lnSpc>
              <a:buFont typeface="Arial"/>
              <a:buChar char="•"/>
            </a:pPr>
            <a:r>
              <a:rPr lang="en-US" b="true" sz="3399" strike="noStrike" u="none">
                <a:solidFill>
                  <a:srgbClr val="000000"/>
                </a:solidFill>
                <a:latin typeface="Glacial Indifference Bold"/>
                <a:ea typeface="Glacial Indifference Bold"/>
                <a:cs typeface="Glacial Indifference Bold"/>
                <a:sym typeface="Glacial Indifference Bold"/>
              </a:rPr>
              <a:t>Adaptabilidad: </a:t>
            </a:r>
            <a:r>
              <a:rPr lang="en-US" sz="3399" strike="noStrike" u="none">
                <a:solidFill>
                  <a:srgbClr val="000000"/>
                </a:solidFill>
                <a:latin typeface="Glacial Indifference"/>
                <a:ea typeface="Glacial Indifference"/>
                <a:cs typeface="Glacial Indifference"/>
                <a:sym typeface="Glacial Indifference"/>
              </a:rPr>
              <a:t>No adaptativo. Construye el heap completo y extrae máximos o mínimos, sin importar si el arreglo ya está ordenado.</a:t>
            </a:r>
          </a:p>
        </p:txBody>
      </p:sp>
      <p:sp>
        <p:nvSpPr>
          <p:cNvPr name="Freeform 3" id="3"/>
          <p:cNvSpPr/>
          <p:nvPr/>
        </p:nvSpPr>
        <p:spPr>
          <a:xfrm flipH="false" flipV="false" rot="0">
            <a:off x="12867269" y="2816546"/>
            <a:ext cx="4816885" cy="4653908"/>
          </a:xfrm>
          <a:custGeom>
            <a:avLst/>
            <a:gdLst/>
            <a:ahLst/>
            <a:cxnLst/>
            <a:rect r="r" b="b" t="t" l="l"/>
            <a:pathLst>
              <a:path h="4653908" w="4816885">
                <a:moveTo>
                  <a:pt x="0" y="0"/>
                </a:moveTo>
                <a:lnTo>
                  <a:pt x="4816885" y="0"/>
                </a:lnTo>
                <a:lnTo>
                  <a:pt x="4816885" y="4653908"/>
                </a:lnTo>
                <a:lnTo>
                  <a:pt x="0" y="4653908"/>
                </a:lnTo>
                <a:lnTo>
                  <a:pt x="0" y="0"/>
                </a:lnTo>
                <a:close/>
              </a:path>
            </a:pathLst>
          </a:custGeom>
          <a:blipFill>
            <a:blip r:embed="rId2"/>
            <a:stretch>
              <a:fillRect l="-17376" t="-2327" r="-19110" b="-690"/>
            </a:stretch>
          </a:blipFill>
        </p:spPr>
      </p:sp>
      <p:sp>
        <p:nvSpPr>
          <p:cNvPr name="TextBox 4" id="4"/>
          <p:cNvSpPr txBox="true"/>
          <p:nvPr/>
        </p:nvSpPr>
        <p:spPr>
          <a:xfrm rot="0">
            <a:off x="154197" y="193382"/>
            <a:ext cx="7093241" cy="1244851"/>
          </a:xfrm>
          <a:prstGeom prst="rect">
            <a:avLst/>
          </a:prstGeom>
        </p:spPr>
        <p:txBody>
          <a:bodyPr anchor="t" rtlCol="false" tIns="0" lIns="0" bIns="0" rIns="0">
            <a:spAutoFit/>
          </a:bodyPr>
          <a:lstStyle/>
          <a:p>
            <a:pPr algn="ctr">
              <a:lnSpc>
                <a:spcPts val="10136"/>
              </a:lnSpc>
              <a:spcBef>
                <a:spcPct val="0"/>
              </a:spcBef>
            </a:pPr>
            <a:r>
              <a:rPr lang="en-US" sz="7240">
                <a:solidFill>
                  <a:srgbClr val="509436"/>
                </a:solidFill>
                <a:latin typeface="Glacial Indifference"/>
                <a:ea typeface="Glacial Indifference"/>
                <a:cs typeface="Glacial Indifference"/>
                <a:sym typeface="Glacial Indifference"/>
              </a:rPr>
              <a:t>Características</a:t>
            </a:r>
          </a:p>
        </p:txBody>
      </p:sp>
    </p:spTree>
  </p:cSld>
  <p:clrMapOvr>
    <a:masterClrMapping/>
  </p:clrMapOvr>
</p:sld>
</file>

<file path=ppt/slides/slide33.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816988" y="2002982"/>
          <a:ext cx="12654024" cy="7678823"/>
        </p:xfrm>
        <a:graphic>
          <a:graphicData uri="http://schemas.openxmlformats.org/drawingml/2006/table">
            <a:tbl>
              <a:tblPr/>
              <a:tblGrid>
                <a:gridCol w="3923413"/>
                <a:gridCol w="3923413"/>
                <a:gridCol w="4807198"/>
              </a:tblGrid>
              <a:tr h="1370548">
                <a:tc>
                  <a:txBody>
                    <a:bodyPr anchor="t" rtlCol="false"/>
                    <a:lstStyle/>
                    <a:p>
                      <a:pPr algn="ctr">
                        <a:lnSpc>
                          <a:spcPts val="2659"/>
                        </a:lnSpc>
                        <a:defRPr/>
                      </a:pPr>
                      <a:r>
                        <a:rPr lang="en-US" sz="1899" b="true">
                          <a:solidFill>
                            <a:srgbClr val="FFFFFF"/>
                          </a:solidFill>
                          <a:latin typeface="Open Sans Bold"/>
                          <a:ea typeface="Open Sans Bold"/>
                          <a:cs typeface="Open Sans Bold"/>
                          <a:sym typeface="Open Sans Bold"/>
                        </a:rPr>
                        <a:t>Caso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2659"/>
                        </a:lnSpc>
                        <a:defRPr/>
                      </a:pPr>
                      <a:r>
                        <a:rPr lang="en-US" sz="1899" b="true">
                          <a:solidFill>
                            <a:srgbClr val="FFFFFF"/>
                          </a:solidFill>
                          <a:latin typeface="Open Sans Bold"/>
                          <a:ea typeface="Open Sans Bold"/>
                          <a:cs typeface="Open Sans Bold"/>
                          <a:sym typeface="Open Sans Bold"/>
                        </a:rPr>
                        <a:t>Complejidad</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2659"/>
                        </a:lnSpc>
                        <a:defRPr/>
                      </a:pPr>
                      <a:r>
                        <a:rPr lang="en-US" sz="1899" b="true">
                          <a:solidFill>
                            <a:srgbClr val="FFFFFF"/>
                          </a:solidFill>
                          <a:latin typeface="Open Sans Bold"/>
                          <a:ea typeface="Open Sans Bold"/>
                          <a:cs typeface="Open Sans Bold"/>
                          <a:sym typeface="Open Sans Bold"/>
                        </a:rPr>
                        <a:t>¿Por qué?</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r>
              <a:tr h="1493309">
                <a:tc>
                  <a:txBody>
                    <a:bodyPr anchor="t" rtlCol="false"/>
                    <a:lstStyle/>
                    <a:p>
                      <a:pPr algn="ctr">
                        <a:lnSpc>
                          <a:spcPts val="4059"/>
                        </a:lnSpc>
                        <a:defRPr/>
                      </a:pPr>
                      <a:r>
                        <a:rPr lang="en-US" sz="2899">
                          <a:solidFill>
                            <a:srgbClr val="000000"/>
                          </a:solidFill>
                          <a:latin typeface="Open Sans"/>
                          <a:ea typeface="Open Sans"/>
                          <a:cs typeface="Open Sans"/>
                          <a:sym typeface="Open Sans"/>
                        </a:rPr>
                        <a:t>Mejor caso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 log 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2659"/>
                        </a:lnSpc>
                        <a:defRPr/>
                      </a:pPr>
                      <a:r>
                        <a:rPr lang="en-US" sz="1899">
                          <a:solidFill>
                            <a:srgbClr val="000000"/>
                          </a:solidFill>
                          <a:latin typeface="Open Sans"/>
                          <a:ea typeface="Open Sans"/>
                          <a:cs typeface="Open Sans"/>
                          <a:sym typeface="Open Sans"/>
                        </a:rPr>
                        <a:t>Incluso si el arreglo ya está ordenado, el heap se construye y se extrae cada elemento.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493309">
                <a:tc>
                  <a:txBody>
                    <a:bodyPr anchor="t" rtlCol="false"/>
                    <a:lstStyle/>
                    <a:p>
                      <a:pPr algn="ctr">
                        <a:lnSpc>
                          <a:spcPts val="3919"/>
                        </a:lnSpc>
                        <a:defRPr/>
                      </a:pPr>
                      <a:r>
                        <a:rPr lang="en-US" sz="2799">
                          <a:solidFill>
                            <a:srgbClr val="000000"/>
                          </a:solidFill>
                          <a:latin typeface="Open Sans"/>
                          <a:ea typeface="Open Sans"/>
                          <a:cs typeface="Open Sans"/>
                          <a:sym typeface="Open Sans"/>
                        </a:rPr>
                        <a:t>Caso promedio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 log 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2659"/>
                        </a:lnSpc>
                        <a:defRPr/>
                      </a:pPr>
                      <a:r>
                        <a:rPr lang="en-US" sz="1899">
                          <a:solidFill>
                            <a:srgbClr val="000000"/>
                          </a:solidFill>
                          <a:latin typeface="Open Sans"/>
                          <a:ea typeface="Open Sans"/>
                          <a:cs typeface="Open Sans"/>
                          <a:sym typeface="Open Sans"/>
                        </a:rPr>
                        <a:t>La mayoría de los elementos requieren comparaciones y ajustes en el heap.</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493309">
                <a:tc>
                  <a:txBody>
                    <a:bodyPr anchor="t" rtlCol="false"/>
                    <a:lstStyle/>
                    <a:p>
                      <a:pPr algn="ctr">
                        <a:lnSpc>
                          <a:spcPts val="4059"/>
                        </a:lnSpc>
                        <a:defRPr/>
                      </a:pPr>
                      <a:r>
                        <a:rPr lang="en-US" sz="2899">
                          <a:solidFill>
                            <a:srgbClr val="000000"/>
                          </a:solidFill>
                          <a:latin typeface="Open Sans"/>
                          <a:ea typeface="Open Sans"/>
                          <a:cs typeface="Open Sans"/>
                          <a:sym typeface="Open Sans"/>
                        </a:rPr>
                        <a:t>Peor caso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 log 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2659"/>
                        </a:lnSpc>
                        <a:defRPr/>
                      </a:pPr>
                      <a:r>
                        <a:rPr lang="en-US" sz="1899">
                          <a:solidFill>
                            <a:srgbClr val="000000"/>
                          </a:solidFill>
                          <a:latin typeface="Open Sans"/>
                          <a:ea typeface="Open Sans"/>
                          <a:cs typeface="Open Sans"/>
                          <a:sym typeface="Open Sans"/>
                        </a:rPr>
                        <a:t>No existe degradación como en Quick Sort; siempre realiza las mismas operaciones.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828347">
                <a:tc>
                  <a:txBody>
                    <a:bodyPr anchor="t" rtlCol="false"/>
                    <a:lstStyle/>
                    <a:p>
                      <a:pPr algn="ctr">
                        <a:lnSpc>
                          <a:spcPts val="4059"/>
                        </a:lnSpc>
                        <a:defRPr/>
                      </a:pPr>
                      <a:r>
                        <a:rPr lang="en-US" sz="2899">
                          <a:solidFill>
                            <a:srgbClr val="000000"/>
                          </a:solidFill>
                          <a:latin typeface="Open Sans"/>
                          <a:ea typeface="Open Sans"/>
                          <a:cs typeface="Open Sans"/>
                          <a:sym typeface="Open Sans"/>
                        </a:rPr>
                        <a:t>Espacial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2659"/>
                        </a:lnSpc>
                        <a:defRPr/>
                      </a:pPr>
                      <a:r>
                        <a:rPr lang="en-US" sz="1899">
                          <a:solidFill>
                            <a:srgbClr val="000000"/>
                          </a:solidFill>
                          <a:latin typeface="Open Sans"/>
                          <a:ea typeface="Open Sans"/>
                          <a:cs typeface="Open Sans"/>
                          <a:sym typeface="Open Sans"/>
                        </a:rPr>
                        <a:t>No necesita arreglos auxiliares demasiado grandes, por lo que la memoria utilizada no depende del tamaño del arreglo.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5465771" y="507999"/>
            <a:ext cx="7356458" cy="936627"/>
          </a:xfrm>
          <a:prstGeom prst="rect">
            <a:avLst/>
          </a:prstGeom>
        </p:spPr>
        <p:txBody>
          <a:bodyPr anchor="t" rtlCol="false" tIns="0" lIns="0" bIns="0" rIns="0">
            <a:spAutoFit/>
          </a:bodyPr>
          <a:lstStyle/>
          <a:p>
            <a:pPr algn="ctr" marL="0" indent="0" lvl="0">
              <a:lnSpc>
                <a:spcPts val="7699"/>
              </a:lnSpc>
              <a:spcBef>
                <a:spcPct val="0"/>
              </a:spcBef>
            </a:pPr>
            <a:r>
              <a:rPr lang="en-US" sz="5499">
                <a:solidFill>
                  <a:srgbClr val="047CC7"/>
                </a:solidFill>
                <a:latin typeface="Glacial Indifference"/>
                <a:ea typeface="Glacial Indifference"/>
                <a:cs typeface="Glacial Indifference"/>
                <a:sym typeface="Glacial Indifference"/>
              </a:rPr>
              <a:t>Complejidad temporal</a:t>
            </a:r>
          </a:p>
        </p:txBody>
      </p:sp>
    </p:spTree>
  </p:cSld>
  <p:clrMapOvr>
    <a:masterClrMapping/>
  </p:clrMapOvr>
</p:sld>
</file>

<file path=ppt/slides/slide34.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816988" y="2002982"/>
          <a:ext cx="12654024" cy="5493092"/>
        </p:xfrm>
        <a:graphic>
          <a:graphicData uri="http://schemas.openxmlformats.org/drawingml/2006/table">
            <a:tbl>
              <a:tblPr/>
              <a:tblGrid>
                <a:gridCol w="3163506"/>
                <a:gridCol w="3163506"/>
                <a:gridCol w="3163506"/>
                <a:gridCol w="3163506"/>
              </a:tblGrid>
              <a:tr h="1373273">
                <a:tc>
                  <a:txBody>
                    <a:bodyPr anchor="t" rtlCol="false"/>
                    <a:lstStyle/>
                    <a:p>
                      <a:pPr algn="ctr">
                        <a:lnSpc>
                          <a:spcPts val="2659"/>
                        </a:lnSpc>
                        <a:defRPr/>
                      </a:pPr>
                      <a:r>
                        <a:rPr lang="en-US" sz="1899" b="true">
                          <a:solidFill>
                            <a:srgbClr val="FFFFFF"/>
                          </a:solidFill>
                          <a:latin typeface="Open Sans Bold"/>
                          <a:ea typeface="Open Sans Bold"/>
                          <a:cs typeface="Open Sans Bold"/>
                          <a:sym typeface="Open Sans Bold"/>
                        </a:rPr>
                        <a:t>Caso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2659"/>
                        </a:lnSpc>
                        <a:defRPr/>
                      </a:pPr>
                      <a:r>
                        <a:rPr lang="en-US" sz="1899">
                          <a:solidFill>
                            <a:srgbClr val="FFFFFF"/>
                          </a:solidFill>
                          <a:latin typeface="Open Sans"/>
                          <a:ea typeface="Open Sans"/>
                          <a:cs typeface="Open Sans"/>
                          <a:sym typeface="Open Sans"/>
                        </a:rPr>
                        <a:t>mejor caso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2659"/>
                        </a:lnSpc>
                        <a:defRPr/>
                      </a:pPr>
                      <a:r>
                        <a:rPr lang="en-US" sz="1899" b="true">
                          <a:solidFill>
                            <a:srgbClr val="FFFFFF"/>
                          </a:solidFill>
                          <a:latin typeface="Open Sans Bold"/>
                          <a:ea typeface="Open Sans Bold"/>
                          <a:cs typeface="Open Sans Bold"/>
                          <a:sym typeface="Open Sans Bold"/>
                        </a:rPr>
                        <a:t>promedio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c>
                  <a:txBody>
                    <a:bodyPr anchor="t" rtlCol="false"/>
                    <a:lstStyle/>
                    <a:p>
                      <a:pPr algn="ctr">
                        <a:lnSpc>
                          <a:spcPts val="2659"/>
                        </a:lnSpc>
                        <a:defRPr/>
                      </a:pPr>
                      <a:r>
                        <a:rPr lang="en-US" sz="1899" b="true">
                          <a:solidFill>
                            <a:srgbClr val="FFFFFF"/>
                          </a:solidFill>
                          <a:latin typeface="Open Sans Bold"/>
                          <a:ea typeface="Open Sans Bold"/>
                          <a:cs typeface="Open Sans Bold"/>
                          <a:sym typeface="Open Sans Bold"/>
                        </a:rPr>
                        <a:t>peor caso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91919"/>
                    </a:solidFill>
                  </a:tcPr>
                </a:tc>
              </a:tr>
              <a:tr h="1373273">
                <a:tc>
                  <a:txBody>
                    <a:bodyPr anchor="t" rtlCol="false"/>
                    <a:lstStyle/>
                    <a:p>
                      <a:pPr algn="ctr">
                        <a:lnSpc>
                          <a:spcPts val="4059"/>
                        </a:lnSpc>
                        <a:defRPr/>
                      </a:pPr>
                      <a:r>
                        <a:rPr lang="en-US" sz="2899">
                          <a:solidFill>
                            <a:srgbClr val="000000"/>
                          </a:solidFill>
                          <a:latin typeface="Open Sans"/>
                          <a:ea typeface="Open Sans"/>
                          <a:cs typeface="Open Sans"/>
                          <a:sym typeface="Open Sans"/>
                        </a:rPr>
                        <a:t>heap sort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 log 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 log 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 log 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373273">
                <a:tc>
                  <a:txBody>
                    <a:bodyPr anchor="t" rtlCol="false"/>
                    <a:lstStyle/>
                    <a:p>
                      <a:pPr algn="ctr">
                        <a:lnSpc>
                          <a:spcPts val="3919"/>
                        </a:lnSpc>
                        <a:defRPr/>
                      </a:pPr>
                      <a:r>
                        <a:rPr lang="en-US" sz="2799">
                          <a:solidFill>
                            <a:srgbClr val="000000"/>
                          </a:solidFill>
                          <a:latin typeface="Open Sans"/>
                          <a:ea typeface="Open Sans"/>
                          <a:cs typeface="Open Sans"/>
                          <a:sym typeface="Open Sans"/>
                        </a:rPr>
                        <a:t>selection sort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373273">
                <a:tc>
                  <a:txBody>
                    <a:bodyPr anchor="t" rtlCol="false"/>
                    <a:lstStyle/>
                    <a:p>
                      <a:pPr algn="ctr">
                        <a:lnSpc>
                          <a:spcPts val="4059"/>
                        </a:lnSpc>
                        <a:defRPr/>
                      </a:pPr>
                      <a:r>
                        <a:rPr lang="en-US" sz="2899">
                          <a:solidFill>
                            <a:srgbClr val="000000"/>
                          </a:solidFill>
                          <a:latin typeface="Open Sans"/>
                          <a:ea typeface="Open Sans"/>
                          <a:cs typeface="Open Sans"/>
                          <a:sym typeface="Open Sans"/>
                        </a:rPr>
                        <a:t>tree sort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 log 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 log 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499"/>
                        </a:lnSpc>
                        <a:defRPr/>
                      </a:pPr>
                      <a:r>
                        <a:rPr lang="en-US" sz="2499">
                          <a:solidFill>
                            <a:srgbClr val="000000"/>
                          </a:solidFill>
                          <a:latin typeface="Open Sans"/>
                          <a:ea typeface="Open Sans"/>
                          <a:cs typeface="Open Sans"/>
                          <a:sym typeface="Open Sans"/>
                        </a:rPr>
                        <a:t>O(N^2)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3829712" y="507999"/>
            <a:ext cx="10628575" cy="936627"/>
          </a:xfrm>
          <a:prstGeom prst="rect">
            <a:avLst/>
          </a:prstGeom>
        </p:spPr>
        <p:txBody>
          <a:bodyPr anchor="t" rtlCol="false" tIns="0" lIns="0" bIns="0" rIns="0">
            <a:spAutoFit/>
          </a:bodyPr>
          <a:lstStyle/>
          <a:p>
            <a:pPr algn="ctr" marL="0" indent="0" lvl="0">
              <a:lnSpc>
                <a:spcPts val="7699"/>
              </a:lnSpc>
              <a:spcBef>
                <a:spcPct val="0"/>
              </a:spcBef>
            </a:pPr>
            <a:r>
              <a:rPr lang="en-US" sz="5499">
                <a:solidFill>
                  <a:srgbClr val="047CC7"/>
                </a:solidFill>
                <a:latin typeface="Glacial Indifference"/>
                <a:ea typeface="Glacial Indifference"/>
                <a:cs typeface="Glacial Indifference"/>
                <a:sym typeface="Glacial Indifference"/>
              </a:rPr>
              <a:t>comparación con otros algoritmos</a:t>
            </a:r>
          </a:p>
        </p:txBody>
      </p:sp>
    </p:spTree>
  </p:cSld>
  <p:clrMapOvr>
    <a:masterClrMapping/>
  </p:clrMapOvr>
</p:sld>
</file>

<file path=ppt/slides/slide35.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7176167" y="76722"/>
            <a:ext cx="3935666" cy="1900374"/>
          </a:xfrm>
          <a:prstGeom prst="rect">
            <a:avLst/>
          </a:prstGeom>
        </p:spPr>
        <p:txBody>
          <a:bodyPr anchor="t" rtlCol="false" tIns="0" lIns="0" bIns="0" rIns="0">
            <a:spAutoFit/>
          </a:bodyPr>
          <a:lstStyle/>
          <a:p>
            <a:pPr algn="ctr">
              <a:lnSpc>
                <a:spcPts val="13703"/>
              </a:lnSpc>
              <a:spcBef>
                <a:spcPct val="0"/>
              </a:spcBef>
            </a:pPr>
            <a:r>
              <a:rPr lang="en-US" sz="9788">
                <a:solidFill>
                  <a:srgbClr val="047CC7"/>
                </a:solidFill>
                <a:latin typeface="Jua"/>
                <a:ea typeface="Jua"/>
                <a:cs typeface="Jua"/>
                <a:sym typeface="Jua"/>
              </a:rPr>
              <a:t>CASOS</a:t>
            </a:r>
          </a:p>
        </p:txBody>
      </p:sp>
      <p:sp>
        <p:nvSpPr>
          <p:cNvPr name="TextBox 3" id="3"/>
          <p:cNvSpPr txBox="true"/>
          <p:nvPr/>
        </p:nvSpPr>
        <p:spPr>
          <a:xfrm rot="0">
            <a:off x="3367687" y="3237166"/>
            <a:ext cx="11953725" cy="3793617"/>
          </a:xfrm>
          <a:prstGeom prst="rect">
            <a:avLst/>
          </a:prstGeom>
        </p:spPr>
        <p:txBody>
          <a:bodyPr anchor="t" rtlCol="false" tIns="0" lIns="0" bIns="0" rIns="0">
            <a:spAutoFit/>
          </a:bodyPr>
          <a:lstStyle/>
          <a:p>
            <a:pPr algn="ctr" marL="734059" indent="-367030" lvl="1">
              <a:lnSpc>
                <a:spcPts val="4283"/>
              </a:lnSpc>
              <a:buFont typeface="Arial"/>
              <a:buChar char="•"/>
            </a:pPr>
            <a:r>
              <a:rPr lang="en-US" b="true" sz="3399">
                <a:solidFill>
                  <a:srgbClr val="000000"/>
                </a:solidFill>
                <a:latin typeface="Glacial Indifference Bold"/>
                <a:ea typeface="Glacial Indifference Bold"/>
                <a:cs typeface="Glacial Indifference Bold"/>
                <a:sym typeface="Glacial Indifference Bold"/>
              </a:rPr>
              <a:t>¿En que escenarios es mas eficiente?</a:t>
            </a:r>
            <a:r>
              <a:rPr lang="en-US" sz="3399">
                <a:solidFill>
                  <a:srgbClr val="000000"/>
                </a:solidFill>
                <a:latin typeface="Glacial Indifference"/>
                <a:ea typeface="Glacial Indifference"/>
                <a:cs typeface="Glacial Indifference"/>
                <a:sym typeface="Glacial Indifference"/>
              </a:rPr>
              <a:t>:Funciona bien en situaciones donde no se puede gastar mucha memoria, porque usa el mismo espacio de la lista para trabajar.</a:t>
            </a:r>
          </a:p>
          <a:p>
            <a:pPr algn="ctr">
              <a:lnSpc>
                <a:spcPts val="4283"/>
              </a:lnSpc>
            </a:pPr>
          </a:p>
          <a:p>
            <a:pPr algn="ctr">
              <a:lnSpc>
                <a:spcPts val="4283"/>
              </a:lnSpc>
            </a:pPr>
          </a:p>
          <a:p>
            <a:pPr algn="ctr" marL="734059" indent="-367030" lvl="1">
              <a:lnSpc>
                <a:spcPts val="4283"/>
              </a:lnSpc>
              <a:buFont typeface="Arial"/>
              <a:buChar char="•"/>
            </a:pPr>
            <a:r>
              <a:rPr lang="en-US" b="true" sz="3399" strike="noStrike" u="none">
                <a:solidFill>
                  <a:srgbClr val="000000"/>
                </a:solidFill>
                <a:latin typeface="Glacial Indifference Bold"/>
                <a:ea typeface="Glacial Indifference Bold"/>
                <a:cs typeface="Glacial Indifference Bold"/>
                <a:sym typeface="Glacial Indifference Bold"/>
              </a:rPr>
              <a:t>Ejemplos reales:</a:t>
            </a:r>
            <a:r>
              <a:rPr lang="en-US" sz="3399" strike="noStrike" u="none">
                <a:solidFill>
                  <a:srgbClr val="000000"/>
                </a:solidFill>
                <a:latin typeface="Glacial Indifference"/>
                <a:ea typeface="Glacial Indifference"/>
                <a:cs typeface="Glacial Indifference"/>
                <a:sym typeface="Glacial Indifference"/>
              </a:rPr>
              <a:t> Bases de datos, Renderización 3d, Sistemas embebidos</a:t>
            </a:r>
          </a:p>
        </p:txBody>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0">
            <a:off x="10386534" y="2824809"/>
            <a:ext cx="7379412" cy="5970658"/>
          </a:xfrm>
          <a:custGeom>
            <a:avLst/>
            <a:gdLst/>
            <a:ahLst/>
            <a:cxnLst/>
            <a:rect r="r" b="b" t="t" l="l"/>
            <a:pathLst>
              <a:path h="5970658" w="7379412">
                <a:moveTo>
                  <a:pt x="0" y="0"/>
                </a:moveTo>
                <a:lnTo>
                  <a:pt x="7379412" y="0"/>
                </a:lnTo>
                <a:lnTo>
                  <a:pt x="7379412" y="5970658"/>
                </a:lnTo>
                <a:lnTo>
                  <a:pt x="0" y="5970658"/>
                </a:lnTo>
                <a:lnTo>
                  <a:pt x="0" y="0"/>
                </a:lnTo>
                <a:close/>
              </a:path>
            </a:pathLst>
          </a:custGeom>
          <a:blipFill>
            <a:blip r:embed="rId2"/>
            <a:stretch>
              <a:fillRect l="-30217" t="-4520" r="-20124" b="0"/>
            </a:stretch>
          </a:blipFill>
        </p:spPr>
      </p:sp>
      <p:sp>
        <p:nvSpPr>
          <p:cNvPr name="TextBox 3" id="3"/>
          <p:cNvSpPr txBox="true"/>
          <p:nvPr/>
        </p:nvSpPr>
        <p:spPr>
          <a:xfrm rot="0">
            <a:off x="749972" y="2401250"/>
            <a:ext cx="9076899" cy="6741576"/>
          </a:xfrm>
          <a:prstGeom prst="rect">
            <a:avLst/>
          </a:prstGeom>
        </p:spPr>
        <p:txBody>
          <a:bodyPr anchor="t" rtlCol="false" tIns="0" lIns="0" bIns="0" rIns="0">
            <a:spAutoFit/>
          </a:bodyPr>
          <a:lstStyle/>
          <a:p>
            <a:pPr algn="ctr">
              <a:lnSpc>
                <a:spcPts val="5367"/>
              </a:lnSpc>
              <a:spcBef>
                <a:spcPct val="0"/>
              </a:spcBef>
            </a:pPr>
            <a:r>
              <a:rPr lang="en-US" sz="3833">
                <a:solidFill>
                  <a:srgbClr val="000000"/>
                </a:solidFill>
                <a:latin typeface="Open Sans"/>
                <a:ea typeface="Open Sans"/>
                <a:cs typeface="Open Sans"/>
                <a:sym typeface="Open Sans"/>
              </a:rPr>
              <a:t>H</a:t>
            </a:r>
            <a:r>
              <a:rPr lang="en-US" sz="3833">
                <a:solidFill>
                  <a:srgbClr val="000000"/>
                </a:solidFill>
                <a:latin typeface="Open Sans"/>
                <a:ea typeface="Open Sans"/>
                <a:cs typeface="Open Sans"/>
                <a:sym typeface="Open Sans"/>
              </a:rPr>
              <a:t>eap Sort es un algoritmo eficiente e in-place que garantiza un tiempo de ejecución constante y funciona bien con grandes conjuntos de datos o cuando se requiere acceso rápido a máximos o mínimos. No es estable, por lo que no mantiene el orden relativo de elementos iguales, pero se recomienda cuando se prioriza eficiencia y bajo consumo de memoria.</a:t>
            </a:r>
          </a:p>
        </p:txBody>
      </p:sp>
      <p:sp>
        <p:nvSpPr>
          <p:cNvPr name="TextBox 4" id="4"/>
          <p:cNvSpPr txBox="true"/>
          <p:nvPr/>
        </p:nvSpPr>
        <p:spPr>
          <a:xfrm rot="0">
            <a:off x="3536122" y="956669"/>
            <a:ext cx="11215755" cy="881188"/>
          </a:xfrm>
          <a:prstGeom prst="rect">
            <a:avLst/>
          </a:prstGeom>
        </p:spPr>
        <p:txBody>
          <a:bodyPr anchor="t" rtlCol="false" tIns="0" lIns="0" bIns="0" rIns="0">
            <a:spAutoFit/>
          </a:bodyPr>
          <a:lstStyle/>
          <a:p>
            <a:pPr algn="ctr" marL="0" indent="0" lvl="0">
              <a:lnSpc>
                <a:spcPts val="6453"/>
              </a:lnSpc>
            </a:pPr>
            <a:r>
              <a:rPr lang="en-US" sz="6722">
                <a:solidFill>
                  <a:srgbClr val="E2607C"/>
                </a:solidFill>
                <a:latin typeface="Glacial Indifference"/>
                <a:ea typeface="Glacial Indifference"/>
                <a:cs typeface="Glacial Indifference"/>
                <a:sym typeface="Glacial Indifference"/>
              </a:rPr>
              <a:t>Conclusión</a:t>
            </a: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0">
            <a:off x="1458672" y="3385091"/>
            <a:ext cx="6018796" cy="6305016"/>
          </a:xfrm>
          <a:custGeom>
            <a:avLst/>
            <a:gdLst/>
            <a:ahLst/>
            <a:cxnLst/>
            <a:rect r="r" b="b" t="t" l="l"/>
            <a:pathLst>
              <a:path h="6305016" w="6018796">
                <a:moveTo>
                  <a:pt x="0" y="0"/>
                </a:moveTo>
                <a:lnTo>
                  <a:pt x="6018796" y="0"/>
                </a:lnTo>
                <a:lnTo>
                  <a:pt x="6018796" y="6305016"/>
                </a:lnTo>
                <a:lnTo>
                  <a:pt x="0" y="6305016"/>
                </a:lnTo>
                <a:lnTo>
                  <a:pt x="0" y="0"/>
                </a:lnTo>
                <a:close/>
              </a:path>
            </a:pathLst>
          </a:custGeom>
          <a:blipFill>
            <a:blip r:embed="rId2"/>
            <a:stretch>
              <a:fillRect l="0" t="0" r="0" b="0"/>
            </a:stretch>
          </a:blipFill>
        </p:spPr>
      </p:sp>
      <p:sp>
        <p:nvSpPr>
          <p:cNvPr name="Freeform 3" id="3"/>
          <p:cNvSpPr/>
          <p:nvPr/>
        </p:nvSpPr>
        <p:spPr>
          <a:xfrm flipH="false" flipV="false" rot="0">
            <a:off x="9935485" y="3009158"/>
            <a:ext cx="5617962" cy="6218987"/>
          </a:xfrm>
          <a:custGeom>
            <a:avLst/>
            <a:gdLst/>
            <a:ahLst/>
            <a:cxnLst/>
            <a:rect r="r" b="b" t="t" l="l"/>
            <a:pathLst>
              <a:path h="6218987" w="5617962">
                <a:moveTo>
                  <a:pt x="0" y="0"/>
                </a:moveTo>
                <a:lnTo>
                  <a:pt x="5617962" y="0"/>
                </a:lnTo>
                <a:lnTo>
                  <a:pt x="5617962" y="6218987"/>
                </a:lnTo>
                <a:lnTo>
                  <a:pt x="0" y="6218987"/>
                </a:lnTo>
                <a:lnTo>
                  <a:pt x="0" y="0"/>
                </a:lnTo>
                <a:close/>
              </a:path>
            </a:pathLst>
          </a:custGeom>
          <a:blipFill>
            <a:blip r:embed="rId3"/>
            <a:stretch>
              <a:fillRect l="0" t="-1091" r="0" b="-1127"/>
            </a:stretch>
          </a:blipFill>
        </p:spPr>
      </p:sp>
      <p:sp>
        <p:nvSpPr>
          <p:cNvPr name="TextBox 4" id="4"/>
          <p:cNvSpPr txBox="true"/>
          <p:nvPr/>
        </p:nvSpPr>
        <p:spPr>
          <a:xfrm rot="0">
            <a:off x="1207515" y="377818"/>
            <a:ext cx="6521110" cy="2858770"/>
          </a:xfrm>
          <a:prstGeom prst="rect">
            <a:avLst/>
          </a:prstGeom>
        </p:spPr>
        <p:txBody>
          <a:bodyPr anchor="t" rtlCol="false" tIns="0" lIns="0" bIns="0" rIns="0">
            <a:spAutoFit/>
          </a:bodyPr>
          <a:lstStyle/>
          <a:p>
            <a:pPr algn="ctr" marL="0" indent="0" lvl="0">
              <a:lnSpc>
                <a:spcPts val="7279"/>
              </a:lnSpc>
              <a:spcBef>
                <a:spcPct val="0"/>
              </a:spcBef>
            </a:pPr>
            <a:r>
              <a:rPr lang="en-US" sz="5199">
                <a:solidFill>
                  <a:srgbClr val="000000"/>
                </a:solidFill>
                <a:latin typeface="Jua"/>
                <a:ea typeface="Jua"/>
                <a:cs typeface="Jua"/>
                <a:sym typeface="Jua"/>
              </a:rPr>
              <a:t>CADA QUE PREGUNTAS, UN GATO ES GOLPEADO</a:t>
            </a:r>
          </a:p>
        </p:txBody>
      </p:sp>
      <p:sp>
        <p:nvSpPr>
          <p:cNvPr name="TextBox 5" id="5"/>
          <p:cNvSpPr txBox="true"/>
          <p:nvPr/>
        </p:nvSpPr>
        <p:spPr>
          <a:xfrm rot="0">
            <a:off x="9483911" y="839780"/>
            <a:ext cx="6521110" cy="1934845"/>
          </a:xfrm>
          <a:prstGeom prst="rect">
            <a:avLst/>
          </a:prstGeom>
        </p:spPr>
        <p:txBody>
          <a:bodyPr anchor="t" rtlCol="false" tIns="0" lIns="0" bIns="0" rIns="0">
            <a:spAutoFit/>
          </a:bodyPr>
          <a:lstStyle/>
          <a:p>
            <a:pPr algn="ctr" marL="0" indent="0" lvl="0">
              <a:lnSpc>
                <a:spcPts val="7279"/>
              </a:lnSpc>
              <a:spcBef>
                <a:spcPct val="0"/>
              </a:spcBef>
            </a:pPr>
            <a:r>
              <a:rPr lang="en-US" sz="5199">
                <a:solidFill>
                  <a:srgbClr val="000000"/>
                </a:solidFill>
                <a:latin typeface="Jua"/>
                <a:ea typeface="Jua"/>
                <a:cs typeface="Jua"/>
                <a:sym typeface="Jua"/>
              </a:rPr>
              <a:t>YO CON LOS QUE PREGUNTAN: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0">
            <a:off x="12048852" y="2754818"/>
            <a:ext cx="5347607" cy="5849911"/>
          </a:xfrm>
          <a:custGeom>
            <a:avLst/>
            <a:gdLst/>
            <a:ahLst/>
            <a:cxnLst/>
            <a:rect r="r" b="b" t="t" l="l"/>
            <a:pathLst>
              <a:path h="5849911" w="5347607">
                <a:moveTo>
                  <a:pt x="0" y="0"/>
                </a:moveTo>
                <a:lnTo>
                  <a:pt x="5347608" y="0"/>
                </a:lnTo>
                <a:lnTo>
                  <a:pt x="5347608" y="5849911"/>
                </a:lnTo>
                <a:lnTo>
                  <a:pt x="0" y="5849911"/>
                </a:lnTo>
                <a:lnTo>
                  <a:pt x="0" y="0"/>
                </a:lnTo>
                <a:close/>
              </a:path>
            </a:pathLst>
          </a:custGeom>
          <a:blipFill>
            <a:blip r:embed="rId2"/>
            <a:stretch>
              <a:fillRect l="-43246" t="0" r="-21486" b="0"/>
            </a:stretch>
          </a:blipFill>
        </p:spPr>
      </p:sp>
      <p:sp>
        <p:nvSpPr>
          <p:cNvPr name="TextBox 3" id="3"/>
          <p:cNvSpPr txBox="true"/>
          <p:nvPr/>
        </p:nvSpPr>
        <p:spPr>
          <a:xfrm rot="0">
            <a:off x="393589" y="-33688"/>
            <a:ext cx="17500822" cy="1666987"/>
          </a:xfrm>
          <a:prstGeom prst="rect">
            <a:avLst/>
          </a:prstGeom>
        </p:spPr>
        <p:txBody>
          <a:bodyPr anchor="t" rtlCol="false" tIns="0" lIns="0" bIns="0" rIns="0">
            <a:spAutoFit/>
          </a:bodyPr>
          <a:lstStyle/>
          <a:p>
            <a:pPr algn="ctr" marL="0" indent="0" lvl="0">
              <a:lnSpc>
                <a:spcPts val="13643"/>
              </a:lnSpc>
              <a:spcBef>
                <a:spcPct val="0"/>
              </a:spcBef>
            </a:pPr>
            <a:r>
              <a:rPr lang="en-US" sz="9745">
                <a:solidFill>
                  <a:srgbClr val="E2607C"/>
                </a:solidFill>
                <a:latin typeface="Glacial Indifference"/>
                <a:ea typeface="Glacial Indifference"/>
                <a:cs typeface="Glacial Indifference"/>
                <a:sym typeface="Glacial Indifference"/>
              </a:rPr>
              <a:t>¿Qué es max heap y min heap?</a:t>
            </a:r>
          </a:p>
        </p:txBody>
      </p:sp>
      <p:sp>
        <p:nvSpPr>
          <p:cNvPr name="TextBox 4" id="4"/>
          <p:cNvSpPr txBox="true"/>
          <p:nvPr/>
        </p:nvSpPr>
        <p:spPr>
          <a:xfrm rot="0">
            <a:off x="0" y="3360439"/>
            <a:ext cx="8632431" cy="2043713"/>
          </a:xfrm>
          <a:prstGeom prst="rect">
            <a:avLst/>
          </a:prstGeom>
        </p:spPr>
        <p:txBody>
          <a:bodyPr anchor="t" rtlCol="false" tIns="0" lIns="0" bIns="0" rIns="0">
            <a:spAutoFit/>
          </a:bodyPr>
          <a:lstStyle/>
          <a:p>
            <a:pPr algn="ctr" marL="630204" indent="-315102" lvl="1">
              <a:lnSpc>
                <a:spcPts val="4086"/>
              </a:lnSpc>
              <a:spcBef>
                <a:spcPct val="0"/>
              </a:spcBef>
              <a:buFont typeface="Arial"/>
              <a:buChar char="•"/>
            </a:pPr>
            <a:r>
              <a:rPr lang="en-US" sz="2918" strike="noStrike" u="none">
                <a:solidFill>
                  <a:srgbClr val="000000"/>
                </a:solidFill>
                <a:latin typeface="Glacial Indifference"/>
                <a:ea typeface="Glacial Indifference"/>
                <a:cs typeface="Glacial Indifference"/>
                <a:sym typeface="Glacial Indifference"/>
              </a:rPr>
              <a:t>En un max heap, el valor de cada nodo padre (raíz) es mayor o igual que el de sus hijos.</a:t>
            </a:r>
          </a:p>
          <a:p>
            <a:pPr algn="ctr" marL="630204" indent="-315102" lvl="1">
              <a:lnSpc>
                <a:spcPts val="4086"/>
              </a:lnSpc>
              <a:spcBef>
                <a:spcPct val="0"/>
              </a:spcBef>
              <a:buFont typeface="Arial"/>
              <a:buChar char="•"/>
            </a:pPr>
            <a:r>
              <a:rPr lang="en-US" sz="2918" strike="noStrike" u="none">
                <a:solidFill>
                  <a:srgbClr val="000000"/>
                </a:solidFill>
                <a:latin typeface="Glacial Indifference"/>
                <a:ea typeface="Glacial Indifference"/>
                <a:cs typeface="Glacial Indifference"/>
                <a:sym typeface="Glacial Indifference"/>
              </a:rPr>
              <a:t>Esto significa que el elemento más grande está siempre en la raíz.</a:t>
            </a:r>
          </a:p>
        </p:txBody>
      </p:sp>
      <p:sp>
        <p:nvSpPr>
          <p:cNvPr name="TextBox 5" id="5"/>
          <p:cNvSpPr txBox="true"/>
          <p:nvPr/>
        </p:nvSpPr>
        <p:spPr>
          <a:xfrm rot="0">
            <a:off x="2388270" y="1810385"/>
            <a:ext cx="6070045" cy="1277718"/>
          </a:xfrm>
          <a:prstGeom prst="rect">
            <a:avLst/>
          </a:prstGeom>
        </p:spPr>
        <p:txBody>
          <a:bodyPr anchor="t" rtlCol="false" tIns="0" lIns="0" bIns="0" rIns="0">
            <a:spAutoFit/>
          </a:bodyPr>
          <a:lstStyle/>
          <a:p>
            <a:pPr algn="ctr" marL="0" indent="0" lvl="0">
              <a:lnSpc>
                <a:spcPts val="10424"/>
              </a:lnSpc>
              <a:spcBef>
                <a:spcPct val="0"/>
              </a:spcBef>
            </a:pPr>
            <a:r>
              <a:rPr lang="en-US" sz="7446">
                <a:solidFill>
                  <a:srgbClr val="509436"/>
                </a:solidFill>
                <a:latin typeface="Glacial Indifference"/>
                <a:ea typeface="Glacial Indifference"/>
                <a:cs typeface="Glacial Indifference"/>
                <a:sym typeface="Glacial Indifference"/>
              </a:rPr>
              <a:t>max heap</a:t>
            </a:r>
          </a:p>
        </p:txBody>
      </p:sp>
      <p:sp>
        <p:nvSpPr>
          <p:cNvPr name="TextBox 6" id="6"/>
          <p:cNvSpPr txBox="true"/>
          <p:nvPr/>
        </p:nvSpPr>
        <p:spPr>
          <a:xfrm rot="0">
            <a:off x="0" y="7214587"/>
            <a:ext cx="9572957" cy="2043713"/>
          </a:xfrm>
          <a:prstGeom prst="rect">
            <a:avLst/>
          </a:prstGeom>
        </p:spPr>
        <p:txBody>
          <a:bodyPr anchor="t" rtlCol="false" tIns="0" lIns="0" bIns="0" rIns="0">
            <a:spAutoFit/>
          </a:bodyPr>
          <a:lstStyle/>
          <a:p>
            <a:pPr algn="ctr" marL="630204" indent="-315102" lvl="1">
              <a:lnSpc>
                <a:spcPts val="4086"/>
              </a:lnSpc>
              <a:spcBef>
                <a:spcPct val="0"/>
              </a:spcBef>
              <a:buFont typeface="Arial"/>
              <a:buChar char="•"/>
            </a:pPr>
            <a:r>
              <a:rPr lang="en-US" sz="2918" strike="noStrike" u="none">
                <a:solidFill>
                  <a:srgbClr val="000000"/>
                </a:solidFill>
                <a:latin typeface="Glacial Indifference"/>
                <a:ea typeface="Glacial Indifference"/>
                <a:cs typeface="Glacial Indifference"/>
                <a:sym typeface="Glacial Indifference"/>
              </a:rPr>
              <a:t>En un min heap, el valor de cada nodo padre es menor o igual que el de sus hijos.</a:t>
            </a:r>
          </a:p>
          <a:p>
            <a:pPr algn="ctr" marL="630204" indent="-315102" lvl="1">
              <a:lnSpc>
                <a:spcPts val="4086"/>
              </a:lnSpc>
              <a:spcBef>
                <a:spcPct val="0"/>
              </a:spcBef>
              <a:buFont typeface="Arial"/>
              <a:buChar char="•"/>
            </a:pPr>
            <a:r>
              <a:rPr lang="en-US" sz="2918" strike="noStrike" u="none">
                <a:solidFill>
                  <a:srgbClr val="000000"/>
                </a:solidFill>
                <a:latin typeface="Glacial Indifference"/>
                <a:ea typeface="Glacial Indifference"/>
                <a:cs typeface="Glacial Indifference"/>
                <a:sym typeface="Glacial Indifference"/>
              </a:rPr>
              <a:t>Esto significa que el elemento más pequeño está siempre en la raíz.</a:t>
            </a:r>
          </a:p>
        </p:txBody>
      </p:sp>
      <p:sp>
        <p:nvSpPr>
          <p:cNvPr name="TextBox 7" id="7"/>
          <p:cNvSpPr txBox="true"/>
          <p:nvPr/>
        </p:nvSpPr>
        <p:spPr>
          <a:xfrm rot="0">
            <a:off x="2388270" y="5664533"/>
            <a:ext cx="6070045" cy="1277718"/>
          </a:xfrm>
          <a:prstGeom prst="rect">
            <a:avLst/>
          </a:prstGeom>
        </p:spPr>
        <p:txBody>
          <a:bodyPr anchor="t" rtlCol="false" tIns="0" lIns="0" bIns="0" rIns="0">
            <a:spAutoFit/>
          </a:bodyPr>
          <a:lstStyle/>
          <a:p>
            <a:pPr algn="ctr" marL="0" indent="0" lvl="0">
              <a:lnSpc>
                <a:spcPts val="10424"/>
              </a:lnSpc>
              <a:spcBef>
                <a:spcPct val="0"/>
              </a:spcBef>
            </a:pPr>
            <a:r>
              <a:rPr lang="en-US" sz="7446">
                <a:solidFill>
                  <a:srgbClr val="5D482F"/>
                </a:solidFill>
                <a:latin typeface="Glacial Indifference"/>
                <a:ea typeface="Glacial Indifference"/>
                <a:cs typeface="Glacial Indifference"/>
                <a:sym typeface="Glacial Indifference"/>
              </a:rPr>
              <a:t>min heap</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0">
            <a:off x="1349120" y="1109650"/>
            <a:ext cx="15589760" cy="8067701"/>
          </a:xfrm>
          <a:custGeom>
            <a:avLst/>
            <a:gdLst/>
            <a:ahLst/>
            <a:cxnLst/>
            <a:rect r="r" b="b" t="t" l="l"/>
            <a:pathLst>
              <a:path h="8067701" w="15589760">
                <a:moveTo>
                  <a:pt x="0" y="0"/>
                </a:moveTo>
                <a:lnTo>
                  <a:pt x="15589760" y="0"/>
                </a:lnTo>
                <a:lnTo>
                  <a:pt x="15589760" y="8067700"/>
                </a:lnTo>
                <a:lnTo>
                  <a:pt x="0" y="8067700"/>
                </a:lnTo>
                <a:lnTo>
                  <a:pt x="0" y="0"/>
                </a:lnTo>
                <a:close/>
              </a:path>
            </a:pathLst>
          </a:custGeom>
          <a:blipFill>
            <a:blip r:embed="rId2"/>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0">
            <a:off x="650312" y="2844948"/>
            <a:ext cx="5397179" cy="5257946"/>
          </a:xfrm>
          <a:custGeom>
            <a:avLst/>
            <a:gdLst/>
            <a:ahLst/>
            <a:cxnLst/>
            <a:rect r="r" b="b" t="t" l="l"/>
            <a:pathLst>
              <a:path h="5257946" w="5397179">
                <a:moveTo>
                  <a:pt x="0" y="0"/>
                </a:moveTo>
                <a:lnTo>
                  <a:pt x="5397179" y="0"/>
                </a:lnTo>
                <a:lnTo>
                  <a:pt x="5397179" y="5257946"/>
                </a:lnTo>
                <a:lnTo>
                  <a:pt x="0" y="5257946"/>
                </a:lnTo>
                <a:lnTo>
                  <a:pt x="0" y="0"/>
                </a:lnTo>
                <a:close/>
              </a:path>
            </a:pathLst>
          </a:custGeom>
          <a:blipFill>
            <a:blip r:embed="rId2"/>
            <a:stretch>
              <a:fillRect l="0" t="0" r="0" b="-13423"/>
            </a:stretch>
          </a:blipFill>
        </p:spPr>
      </p:sp>
      <p:sp>
        <p:nvSpPr>
          <p:cNvPr name="TextBox 3" id="3"/>
          <p:cNvSpPr txBox="true"/>
          <p:nvPr/>
        </p:nvSpPr>
        <p:spPr>
          <a:xfrm rot="0">
            <a:off x="393589" y="-33688"/>
            <a:ext cx="17500822" cy="1666987"/>
          </a:xfrm>
          <a:prstGeom prst="rect">
            <a:avLst/>
          </a:prstGeom>
        </p:spPr>
        <p:txBody>
          <a:bodyPr anchor="t" rtlCol="false" tIns="0" lIns="0" bIns="0" rIns="0">
            <a:spAutoFit/>
          </a:bodyPr>
          <a:lstStyle/>
          <a:p>
            <a:pPr algn="ctr" marL="0" indent="0" lvl="0">
              <a:lnSpc>
                <a:spcPts val="13643"/>
              </a:lnSpc>
              <a:spcBef>
                <a:spcPct val="0"/>
              </a:spcBef>
            </a:pPr>
            <a:r>
              <a:rPr lang="en-US" sz="9745">
                <a:solidFill>
                  <a:srgbClr val="E2607C"/>
                </a:solidFill>
                <a:latin typeface="Glacial Indifference"/>
                <a:ea typeface="Glacial Indifference"/>
                <a:cs typeface="Glacial Indifference"/>
                <a:sym typeface="Glacial Indifference"/>
              </a:rPr>
              <a:t>Operaciones</a:t>
            </a:r>
          </a:p>
        </p:txBody>
      </p:sp>
      <p:sp>
        <p:nvSpPr>
          <p:cNvPr name="TextBox 4" id="4"/>
          <p:cNvSpPr txBox="true"/>
          <p:nvPr/>
        </p:nvSpPr>
        <p:spPr>
          <a:xfrm rot="0">
            <a:off x="7451679" y="1639571"/>
            <a:ext cx="8989266" cy="8647429"/>
          </a:xfrm>
          <a:prstGeom prst="rect">
            <a:avLst/>
          </a:prstGeom>
        </p:spPr>
        <p:txBody>
          <a:bodyPr anchor="t" rtlCol="false" tIns="0" lIns="0" bIns="0" rIns="0">
            <a:spAutoFit/>
          </a:bodyPr>
          <a:lstStyle/>
          <a:p>
            <a:pPr algn="ctr" marL="820427" indent="-410214" lvl="1">
              <a:lnSpc>
                <a:spcPts val="5320"/>
              </a:lnSpc>
              <a:buFont typeface="Arial"/>
              <a:buChar char="•"/>
            </a:pPr>
            <a:r>
              <a:rPr lang="en-US" b="true" sz="3800">
                <a:solidFill>
                  <a:srgbClr val="000000"/>
                </a:solidFill>
                <a:latin typeface="Glacial Indifference Bold"/>
                <a:ea typeface="Glacial Indifference Bold"/>
                <a:cs typeface="Glacial Indifference Bold"/>
                <a:sym typeface="Glacial Indifference Bold"/>
              </a:rPr>
              <a:t>BuildHeap: </a:t>
            </a:r>
            <a:r>
              <a:rPr lang="en-US" sz="3800">
                <a:solidFill>
                  <a:srgbClr val="000000"/>
                </a:solidFill>
                <a:latin typeface="Glacial Indifference"/>
                <a:ea typeface="Glacial Indifference"/>
                <a:cs typeface="Glacial Indifference"/>
                <a:sym typeface="Glacial Indifference"/>
              </a:rPr>
              <a:t>Convierte el arreglo en un árbol binario completo. Reorganiza los elementos para cumplir la propiedad del heap (padre ≥ hijos en un Max-Heap).</a:t>
            </a:r>
          </a:p>
          <a:p>
            <a:pPr algn="ctr">
              <a:lnSpc>
                <a:spcPts val="5320"/>
              </a:lnSpc>
            </a:pPr>
          </a:p>
          <a:p>
            <a:pPr algn="ctr" marL="820427" indent="-410214" lvl="1">
              <a:lnSpc>
                <a:spcPts val="5320"/>
              </a:lnSpc>
              <a:buFont typeface="Arial"/>
              <a:buChar char="•"/>
            </a:pPr>
            <a:r>
              <a:rPr lang="en-US" b="true" sz="3800">
                <a:solidFill>
                  <a:srgbClr val="000000"/>
                </a:solidFill>
                <a:latin typeface="Glacial Indifference Bold"/>
                <a:ea typeface="Glacial Indifference Bold"/>
                <a:cs typeface="Glacial Indifference Bold"/>
                <a:sym typeface="Glacial Indifference Bold"/>
              </a:rPr>
              <a:t>Heapify: </a:t>
            </a:r>
            <a:r>
              <a:rPr lang="en-US" sz="3800">
                <a:solidFill>
                  <a:srgbClr val="000000"/>
                </a:solidFill>
                <a:latin typeface="Glacial Indifference"/>
                <a:ea typeface="Glacial Indifference"/>
                <a:cs typeface="Glacial Indifference"/>
                <a:sym typeface="Glacial Indifference"/>
              </a:rPr>
              <a:t>Reorganiza el árbol para mantener la propiedad del heap (max o min). Usa el proceso de siftDown para reorganizar los valores del árbol. Se aplica cuando un nodo rompe la propiedad del heap.</a:t>
            </a:r>
          </a:p>
          <a:p>
            <a:pPr algn="ctr" marL="0" indent="0" lvl="0">
              <a:lnSpc>
                <a:spcPts val="5320"/>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0">
            <a:off x="650312" y="2844948"/>
            <a:ext cx="5397179" cy="5257946"/>
          </a:xfrm>
          <a:custGeom>
            <a:avLst/>
            <a:gdLst/>
            <a:ahLst/>
            <a:cxnLst/>
            <a:rect r="r" b="b" t="t" l="l"/>
            <a:pathLst>
              <a:path h="5257946" w="5397179">
                <a:moveTo>
                  <a:pt x="0" y="0"/>
                </a:moveTo>
                <a:lnTo>
                  <a:pt x="5397179" y="0"/>
                </a:lnTo>
                <a:lnTo>
                  <a:pt x="5397179" y="5257946"/>
                </a:lnTo>
                <a:lnTo>
                  <a:pt x="0" y="5257946"/>
                </a:lnTo>
                <a:lnTo>
                  <a:pt x="0" y="0"/>
                </a:lnTo>
                <a:close/>
              </a:path>
            </a:pathLst>
          </a:custGeom>
          <a:blipFill>
            <a:blip r:embed="rId2"/>
            <a:stretch>
              <a:fillRect l="0" t="0" r="0" b="-13423"/>
            </a:stretch>
          </a:blipFill>
        </p:spPr>
      </p:sp>
      <p:sp>
        <p:nvSpPr>
          <p:cNvPr name="TextBox 3" id="3"/>
          <p:cNvSpPr txBox="true"/>
          <p:nvPr/>
        </p:nvSpPr>
        <p:spPr>
          <a:xfrm rot="0">
            <a:off x="393589" y="-33688"/>
            <a:ext cx="17500822" cy="1666987"/>
          </a:xfrm>
          <a:prstGeom prst="rect">
            <a:avLst/>
          </a:prstGeom>
        </p:spPr>
        <p:txBody>
          <a:bodyPr anchor="t" rtlCol="false" tIns="0" lIns="0" bIns="0" rIns="0">
            <a:spAutoFit/>
          </a:bodyPr>
          <a:lstStyle/>
          <a:p>
            <a:pPr algn="ctr" marL="0" indent="0" lvl="0">
              <a:lnSpc>
                <a:spcPts val="13643"/>
              </a:lnSpc>
              <a:spcBef>
                <a:spcPct val="0"/>
              </a:spcBef>
            </a:pPr>
            <a:r>
              <a:rPr lang="en-US" sz="9745">
                <a:solidFill>
                  <a:srgbClr val="E2607C"/>
                </a:solidFill>
                <a:latin typeface="Glacial Indifference"/>
                <a:ea typeface="Glacial Indifference"/>
                <a:cs typeface="Glacial Indifference"/>
                <a:sym typeface="Glacial Indifference"/>
              </a:rPr>
              <a:t>Operaciones</a:t>
            </a:r>
          </a:p>
        </p:txBody>
      </p:sp>
      <p:sp>
        <p:nvSpPr>
          <p:cNvPr name="TextBox 4" id="4"/>
          <p:cNvSpPr txBox="true"/>
          <p:nvPr/>
        </p:nvSpPr>
        <p:spPr>
          <a:xfrm rot="0">
            <a:off x="7402755" y="1790671"/>
            <a:ext cx="9146020" cy="9314179"/>
          </a:xfrm>
          <a:prstGeom prst="rect">
            <a:avLst/>
          </a:prstGeom>
        </p:spPr>
        <p:txBody>
          <a:bodyPr anchor="t" rtlCol="false" tIns="0" lIns="0" bIns="0" rIns="0">
            <a:spAutoFit/>
          </a:bodyPr>
          <a:lstStyle/>
          <a:p>
            <a:pPr algn="ctr" marL="820427" indent="-410214" lvl="1">
              <a:lnSpc>
                <a:spcPts val="5320"/>
              </a:lnSpc>
              <a:buFont typeface="Arial"/>
              <a:buChar char="•"/>
            </a:pPr>
            <a:r>
              <a:rPr lang="en-US" b="true" sz="3800">
                <a:solidFill>
                  <a:srgbClr val="000000"/>
                </a:solidFill>
                <a:latin typeface="Glacial Indifference Bold"/>
                <a:ea typeface="Glacial Indifference Bold"/>
                <a:cs typeface="Glacial Indifference Bold"/>
                <a:sym typeface="Glacial Indifference Bold"/>
              </a:rPr>
              <a:t>extractMax() / extractMin(): </a:t>
            </a:r>
            <a:r>
              <a:rPr lang="en-US" sz="3800">
                <a:solidFill>
                  <a:srgbClr val="000000"/>
                </a:solidFill>
                <a:latin typeface="Glacial Indifference"/>
                <a:ea typeface="Glacial Indifference"/>
                <a:cs typeface="Glacial Indifference"/>
                <a:sym typeface="Glacial Indifference"/>
              </a:rPr>
              <a:t>Extrae el mayor o menor elemento (la raíz). Luego reajusta el heap.</a:t>
            </a:r>
          </a:p>
          <a:p>
            <a:pPr algn="ctr">
              <a:lnSpc>
                <a:spcPts val="5320"/>
              </a:lnSpc>
            </a:pPr>
          </a:p>
          <a:p>
            <a:pPr algn="ctr" marL="820427" indent="-410214" lvl="1">
              <a:lnSpc>
                <a:spcPts val="5320"/>
              </a:lnSpc>
              <a:buFont typeface="Arial"/>
              <a:buChar char="•"/>
            </a:pPr>
            <a:r>
              <a:rPr lang="en-US" b="true" sz="3800">
                <a:solidFill>
                  <a:srgbClr val="000000"/>
                </a:solidFill>
                <a:latin typeface="Glacial Indifference Bold"/>
                <a:ea typeface="Glacial Indifference Bold"/>
                <a:cs typeface="Glacial Indifference Bold"/>
                <a:sym typeface="Glacial Indifference Bold"/>
              </a:rPr>
              <a:t>delet</a:t>
            </a:r>
            <a:r>
              <a:rPr lang="en-US" b="true" sz="3800">
                <a:solidFill>
                  <a:srgbClr val="000000"/>
                </a:solidFill>
                <a:latin typeface="Glacial Indifference Bold"/>
                <a:ea typeface="Glacial Indifference Bold"/>
                <a:cs typeface="Glacial Indifference Bold"/>
                <a:sym typeface="Glacial Indifference Bold"/>
              </a:rPr>
              <a:t>e(): </a:t>
            </a:r>
            <a:r>
              <a:rPr lang="en-US" sz="3800">
                <a:solidFill>
                  <a:srgbClr val="000000"/>
                </a:solidFill>
                <a:latin typeface="Glacial Indifference"/>
                <a:ea typeface="Glacial Indifference"/>
                <a:cs typeface="Glacial Indifference"/>
                <a:sym typeface="Glacial Indifference"/>
              </a:rPr>
              <a:t>Elimina la raíz (o cualquier nodo) y reajusta con sift down.</a:t>
            </a:r>
          </a:p>
          <a:p>
            <a:pPr algn="ctr">
              <a:lnSpc>
                <a:spcPts val="5320"/>
              </a:lnSpc>
            </a:pPr>
          </a:p>
          <a:p>
            <a:pPr algn="ctr" marL="820427" indent="-410214" lvl="1">
              <a:lnSpc>
                <a:spcPts val="5320"/>
              </a:lnSpc>
              <a:buFont typeface="Arial"/>
              <a:buChar char="•"/>
            </a:pPr>
            <a:r>
              <a:rPr lang="en-US" b="true" sz="3800">
                <a:solidFill>
                  <a:srgbClr val="000000"/>
                </a:solidFill>
                <a:latin typeface="Glacial Indifference Bold"/>
                <a:ea typeface="Glacial Indifference Bold"/>
                <a:cs typeface="Glacial Indifference Bold"/>
                <a:sym typeface="Glacial Indifference Bold"/>
              </a:rPr>
              <a:t>SiftDown</a:t>
            </a:r>
            <a:r>
              <a:rPr lang="en-US" sz="3800">
                <a:solidFill>
                  <a:srgbClr val="000000"/>
                </a:solidFill>
                <a:latin typeface="Glacial Indifference"/>
                <a:ea typeface="Glacial Indifference"/>
                <a:cs typeface="Glacial Indifference"/>
                <a:sym typeface="Glacial Indifference"/>
              </a:rPr>
              <a:t>: Proceso de bajar un nodo cuando es menor que alguno de sus hijos (en un max-heap).</a:t>
            </a:r>
          </a:p>
          <a:p>
            <a:pPr algn="ctr">
              <a:lnSpc>
                <a:spcPts val="5320"/>
              </a:lnSpc>
            </a:pPr>
            <a:r>
              <a:rPr lang="en-US" sz="3800">
                <a:solidFill>
                  <a:srgbClr val="000000"/>
                </a:solidFill>
                <a:latin typeface="Glacial Indifference"/>
                <a:ea typeface="Glacial Indifference"/>
                <a:cs typeface="Glacial Indifference"/>
                <a:sym typeface="Glacial Indifference"/>
              </a:rPr>
              <a:t> Se usa al eliminar la raíz o reajustar el heap.</a:t>
            </a:r>
          </a:p>
          <a:p>
            <a:pPr algn="ctr">
              <a:lnSpc>
                <a:spcPts val="5320"/>
              </a:lnSpc>
            </a:pPr>
          </a:p>
          <a:p>
            <a:pPr algn="ctr" marL="0" indent="0" lvl="0">
              <a:lnSpc>
                <a:spcPts val="5320"/>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0">
            <a:off x="393589" y="2464890"/>
            <a:ext cx="6440802" cy="6018062"/>
          </a:xfrm>
          <a:custGeom>
            <a:avLst/>
            <a:gdLst/>
            <a:ahLst/>
            <a:cxnLst/>
            <a:rect r="r" b="b" t="t" l="l"/>
            <a:pathLst>
              <a:path h="6018062" w="6440802">
                <a:moveTo>
                  <a:pt x="0" y="0"/>
                </a:moveTo>
                <a:lnTo>
                  <a:pt x="6440801" y="0"/>
                </a:lnTo>
                <a:lnTo>
                  <a:pt x="6440801" y="6018062"/>
                </a:lnTo>
                <a:lnTo>
                  <a:pt x="0" y="6018062"/>
                </a:lnTo>
                <a:lnTo>
                  <a:pt x="0" y="0"/>
                </a:lnTo>
                <a:close/>
              </a:path>
            </a:pathLst>
          </a:custGeom>
          <a:blipFill>
            <a:blip r:embed="rId2"/>
            <a:stretch>
              <a:fillRect l="-9846" t="-6228" r="-39037" b="0"/>
            </a:stretch>
          </a:blipFill>
        </p:spPr>
      </p:sp>
      <p:sp>
        <p:nvSpPr>
          <p:cNvPr name="TextBox 3" id="3"/>
          <p:cNvSpPr txBox="true"/>
          <p:nvPr/>
        </p:nvSpPr>
        <p:spPr>
          <a:xfrm rot="0">
            <a:off x="393589" y="-33688"/>
            <a:ext cx="17500822" cy="1666987"/>
          </a:xfrm>
          <a:prstGeom prst="rect">
            <a:avLst/>
          </a:prstGeom>
        </p:spPr>
        <p:txBody>
          <a:bodyPr anchor="t" rtlCol="false" tIns="0" lIns="0" bIns="0" rIns="0">
            <a:spAutoFit/>
          </a:bodyPr>
          <a:lstStyle/>
          <a:p>
            <a:pPr algn="ctr" marL="0" indent="0" lvl="0">
              <a:lnSpc>
                <a:spcPts val="13643"/>
              </a:lnSpc>
              <a:spcBef>
                <a:spcPct val="0"/>
              </a:spcBef>
            </a:pPr>
            <a:r>
              <a:rPr lang="en-US" sz="9745">
                <a:solidFill>
                  <a:srgbClr val="E2607C"/>
                </a:solidFill>
                <a:latin typeface="Glacial Indifference"/>
                <a:ea typeface="Glacial Indifference"/>
                <a:cs typeface="Glacial Indifference"/>
                <a:sym typeface="Glacial Indifference"/>
              </a:rPr>
              <a:t>Operaciones</a:t>
            </a:r>
          </a:p>
        </p:txBody>
      </p:sp>
      <p:sp>
        <p:nvSpPr>
          <p:cNvPr name="TextBox 4" id="4"/>
          <p:cNvSpPr txBox="true"/>
          <p:nvPr/>
        </p:nvSpPr>
        <p:spPr>
          <a:xfrm rot="0">
            <a:off x="7917337" y="2778982"/>
            <a:ext cx="9341963" cy="5313679"/>
          </a:xfrm>
          <a:prstGeom prst="rect">
            <a:avLst/>
          </a:prstGeom>
        </p:spPr>
        <p:txBody>
          <a:bodyPr anchor="t" rtlCol="false" tIns="0" lIns="0" bIns="0" rIns="0">
            <a:spAutoFit/>
          </a:bodyPr>
          <a:lstStyle/>
          <a:p>
            <a:pPr algn="ctr">
              <a:lnSpc>
                <a:spcPts val="5320"/>
              </a:lnSpc>
            </a:pPr>
            <a:r>
              <a:rPr lang="en-US" sz="3800" b="true">
                <a:solidFill>
                  <a:srgbClr val="000000"/>
                </a:solidFill>
                <a:latin typeface="Glacial Indifference Bold"/>
                <a:ea typeface="Glacial Indifference Bold"/>
                <a:cs typeface="Glacial Indifference Bold"/>
                <a:sym typeface="Glacial Indifference Bold"/>
              </a:rPr>
              <a:t>insert(): </a:t>
            </a:r>
            <a:r>
              <a:rPr lang="en-US" sz="3800">
                <a:solidFill>
                  <a:srgbClr val="000000"/>
                </a:solidFill>
                <a:latin typeface="Glacial Indifference"/>
                <a:ea typeface="Glacial Indifference"/>
                <a:cs typeface="Glacial Indifference"/>
                <a:sym typeface="Glacial Indifference"/>
              </a:rPr>
              <a:t>Inserta un nuevo elemento en el heap y lo sube con sift up hasta su lugar correcto.</a:t>
            </a:r>
          </a:p>
          <a:p>
            <a:pPr algn="ctr">
              <a:lnSpc>
                <a:spcPts val="5320"/>
              </a:lnSpc>
            </a:pPr>
          </a:p>
          <a:p>
            <a:pPr algn="ctr">
              <a:lnSpc>
                <a:spcPts val="5320"/>
              </a:lnSpc>
            </a:pPr>
            <a:r>
              <a:rPr lang="en-US" sz="3800" b="true">
                <a:solidFill>
                  <a:srgbClr val="000000"/>
                </a:solidFill>
                <a:latin typeface="Glacial Indifference Bold"/>
                <a:ea typeface="Glacial Indifference Bold"/>
                <a:cs typeface="Glacial Indifference Bold"/>
                <a:sym typeface="Glacial Indifference Bold"/>
              </a:rPr>
              <a:t>SiftUp: </a:t>
            </a:r>
            <a:r>
              <a:rPr lang="en-US" sz="3800">
                <a:solidFill>
                  <a:srgbClr val="000000"/>
                </a:solidFill>
                <a:latin typeface="Glacial Indifference"/>
                <a:ea typeface="Glacial Indifference"/>
                <a:cs typeface="Glacial Indifference"/>
                <a:sym typeface="Glacial Indifference"/>
              </a:rPr>
              <a:t>Proceso de subir un nodo en el heap cuando es mayor que su padre (en un max-heap).</a:t>
            </a:r>
          </a:p>
          <a:p>
            <a:pPr algn="ctr" marL="0" indent="0" lvl="0">
              <a:lnSpc>
                <a:spcPts val="5320"/>
              </a:lnSpc>
              <a:spcBef>
                <a:spcPct val="0"/>
              </a:spcBef>
            </a:pPr>
            <a:r>
              <a:rPr lang="en-US" sz="3800">
                <a:solidFill>
                  <a:srgbClr val="000000"/>
                </a:solidFill>
                <a:latin typeface="Glacial Indifference"/>
                <a:ea typeface="Glacial Indifference"/>
                <a:cs typeface="Glacial Indifference"/>
                <a:sym typeface="Glacial Indifference"/>
              </a:rPr>
              <a:t> Se usa al insertar un nuevo elemento.</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5549027" y="389165"/>
            <a:ext cx="7189947" cy="1427479"/>
          </a:xfrm>
          <a:prstGeom prst="rect">
            <a:avLst/>
          </a:prstGeom>
        </p:spPr>
        <p:txBody>
          <a:bodyPr anchor="t" rtlCol="false" tIns="0" lIns="0" bIns="0" rIns="0">
            <a:spAutoFit/>
          </a:bodyPr>
          <a:lstStyle/>
          <a:p>
            <a:pPr algn="ctr" marL="0" indent="0" lvl="0">
              <a:lnSpc>
                <a:spcPts val="11620"/>
              </a:lnSpc>
              <a:spcBef>
                <a:spcPct val="0"/>
              </a:spcBef>
            </a:pPr>
            <a:r>
              <a:rPr lang="en-US" sz="8300">
                <a:solidFill>
                  <a:srgbClr val="047CC7"/>
                </a:solidFill>
                <a:latin typeface="Glacial Indifference"/>
                <a:ea typeface="Glacial Indifference"/>
                <a:cs typeface="Glacial Indifference"/>
                <a:sym typeface="Glacial Indifference"/>
              </a:rPr>
              <a:t>Funcionamiento</a:t>
            </a:r>
          </a:p>
        </p:txBody>
      </p:sp>
      <p:sp>
        <p:nvSpPr>
          <p:cNvPr name="TextBox 3" id="3"/>
          <p:cNvSpPr txBox="true"/>
          <p:nvPr/>
        </p:nvSpPr>
        <p:spPr>
          <a:xfrm rot="0">
            <a:off x="4357104" y="1972629"/>
            <a:ext cx="9573791" cy="1535092"/>
          </a:xfrm>
          <a:prstGeom prst="rect">
            <a:avLst/>
          </a:prstGeom>
        </p:spPr>
        <p:txBody>
          <a:bodyPr anchor="t" rtlCol="false" tIns="0" lIns="0" bIns="0" rIns="0">
            <a:spAutoFit/>
          </a:bodyPr>
          <a:lstStyle/>
          <a:p>
            <a:pPr algn="ctr" marL="0" indent="0" lvl="0">
              <a:lnSpc>
                <a:spcPts val="6213"/>
              </a:lnSpc>
              <a:spcBef>
                <a:spcPct val="0"/>
              </a:spcBef>
            </a:pPr>
            <a:r>
              <a:rPr lang="en-US" sz="4438">
                <a:solidFill>
                  <a:srgbClr val="000000"/>
                </a:solidFill>
                <a:latin typeface="Glacial Indifference"/>
                <a:ea typeface="Glacial Indifference"/>
                <a:cs typeface="Glacial Indifference"/>
                <a:sym typeface="Glacial Indifference"/>
              </a:rPr>
              <a:t>[74, 60, 54, 17, 19, 13, 25</a:t>
            </a:r>
            <a:r>
              <a:rPr lang="en-US" sz="4438" strike="noStrike" u="none">
                <a:solidFill>
                  <a:srgbClr val="000000"/>
                </a:solidFill>
                <a:latin typeface="Glacial Indifference"/>
                <a:ea typeface="Glacial Indifference"/>
                <a:cs typeface="Glacial Indifference"/>
                <a:sym typeface="Glacial Indifference"/>
              </a:rPr>
              <a:t>]</a:t>
            </a:r>
          </a:p>
          <a:p>
            <a:pPr algn="ctr" marL="0" indent="0" lvl="0">
              <a:lnSpc>
                <a:spcPts val="6213"/>
              </a:lnSpc>
              <a:spcBef>
                <a:spcPct val="0"/>
              </a:spcBef>
            </a:pPr>
            <a:r>
              <a:rPr lang="en-US" sz="4438" strike="noStrike" u="none">
                <a:solidFill>
                  <a:srgbClr val="000000"/>
                </a:solidFill>
                <a:latin typeface="Glacial Indifference"/>
                <a:ea typeface="Glacial Indifference"/>
                <a:cs typeface="Glacial Indifference"/>
                <a:sym typeface="Glacial Indifference"/>
              </a:rPr>
              <a:t>max heap (ordenar de mayor a menor)</a:t>
            </a:r>
          </a:p>
        </p:txBody>
      </p:sp>
      <p:grpSp>
        <p:nvGrpSpPr>
          <p:cNvPr name="Group 4" id="4"/>
          <p:cNvGrpSpPr/>
          <p:nvPr/>
        </p:nvGrpSpPr>
        <p:grpSpPr>
          <a:xfrm rot="0">
            <a:off x="5251348" y="3896005"/>
            <a:ext cx="7185589" cy="5362295"/>
            <a:chOff x="0" y="0"/>
            <a:chExt cx="9580786" cy="7149726"/>
          </a:xfrm>
        </p:grpSpPr>
        <p:grpSp>
          <p:nvGrpSpPr>
            <p:cNvPr name="Group 5" id="5"/>
            <p:cNvGrpSpPr/>
            <p:nvPr/>
          </p:nvGrpSpPr>
          <p:grpSpPr>
            <a:xfrm rot="0">
              <a:off x="3887673" y="0"/>
              <a:ext cx="1858151" cy="185815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7" id="7"/>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74</a:t>
                </a:r>
              </a:p>
            </p:txBody>
          </p:sp>
        </p:grpSp>
        <p:sp>
          <p:nvSpPr>
            <p:cNvPr name="AutoShape 8" id="8"/>
            <p:cNvSpPr/>
            <p:nvPr/>
          </p:nvSpPr>
          <p:spPr>
            <a:xfrm flipV="true">
              <a:off x="3036799" y="929075"/>
              <a:ext cx="850874" cy="1846489"/>
            </a:xfrm>
            <a:prstGeom prst="line">
              <a:avLst/>
            </a:prstGeom>
            <a:ln cap="flat" w="50800">
              <a:solidFill>
                <a:srgbClr val="000000"/>
              </a:solidFill>
              <a:prstDash val="solid"/>
              <a:headEnd type="none" len="sm" w="sm"/>
              <a:tailEnd type="none" len="sm" w="sm"/>
            </a:ln>
          </p:spPr>
        </p:sp>
        <p:sp>
          <p:nvSpPr>
            <p:cNvPr name="AutoShape 9" id="9"/>
            <p:cNvSpPr/>
            <p:nvPr/>
          </p:nvSpPr>
          <p:spPr>
            <a:xfrm flipH="true" flipV="true">
              <a:off x="5745824" y="929075"/>
              <a:ext cx="872613" cy="2425973"/>
            </a:xfrm>
            <a:prstGeom prst="line">
              <a:avLst/>
            </a:prstGeom>
            <a:ln cap="flat" w="50800">
              <a:solidFill>
                <a:srgbClr val="000000"/>
              </a:solidFill>
              <a:prstDash val="solid"/>
              <a:headEnd type="none" len="sm" w="sm"/>
              <a:tailEnd type="none" len="sm" w="sm"/>
            </a:ln>
          </p:spPr>
        </p:sp>
        <p:grpSp>
          <p:nvGrpSpPr>
            <p:cNvPr name="Group 10" id="10"/>
            <p:cNvGrpSpPr/>
            <p:nvPr/>
          </p:nvGrpSpPr>
          <p:grpSpPr>
            <a:xfrm rot="0">
              <a:off x="6345519" y="3108109"/>
              <a:ext cx="1858151" cy="1858151"/>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2" id="12"/>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54</a:t>
                </a:r>
              </a:p>
            </p:txBody>
          </p:sp>
        </p:grpSp>
        <p:grpSp>
          <p:nvGrpSpPr>
            <p:cNvPr name="Group 13" id="13"/>
            <p:cNvGrpSpPr/>
            <p:nvPr/>
          </p:nvGrpSpPr>
          <p:grpSpPr>
            <a:xfrm rot="0">
              <a:off x="1530637" y="2345779"/>
              <a:ext cx="1858151" cy="185815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5" id="15"/>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60</a:t>
                </a:r>
              </a:p>
            </p:txBody>
          </p:sp>
        </p:grpSp>
        <p:grpSp>
          <p:nvGrpSpPr>
            <p:cNvPr name="Group 16" id="16"/>
            <p:cNvGrpSpPr/>
            <p:nvPr/>
          </p:nvGrpSpPr>
          <p:grpSpPr>
            <a:xfrm rot="0">
              <a:off x="0" y="4966260"/>
              <a:ext cx="1858151" cy="1858151"/>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18" id="18"/>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17</a:t>
                </a:r>
              </a:p>
            </p:txBody>
          </p:sp>
        </p:grpSp>
        <p:grpSp>
          <p:nvGrpSpPr>
            <p:cNvPr name="Group 19" id="19"/>
            <p:cNvGrpSpPr/>
            <p:nvPr/>
          </p:nvGrpSpPr>
          <p:grpSpPr>
            <a:xfrm rot="0">
              <a:off x="2459713" y="5082750"/>
              <a:ext cx="1858151" cy="1858151"/>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1" id="21"/>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19</a:t>
                </a:r>
              </a:p>
            </p:txBody>
          </p:sp>
        </p:grpSp>
        <p:sp>
          <p:nvSpPr>
            <p:cNvPr name="AutoShape 22" id="22"/>
            <p:cNvSpPr/>
            <p:nvPr/>
          </p:nvSpPr>
          <p:spPr>
            <a:xfrm flipV="true">
              <a:off x="1379854" y="4034512"/>
              <a:ext cx="544840" cy="1048238"/>
            </a:xfrm>
            <a:prstGeom prst="line">
              <a:avLst/>
            </a:prstGeom>
            <a:ln cap="flat" w="50800">
              <a:solidFill>
                <a:srgbClr val="000000"/>
              </a:solidFill>
              <a:prstDash val="solid"/>
              <a:headEnd type="none" len="sm" w="sm"/>
              <a:tailEnd type="none" len="sm" w="sm"/>
            </a:ln>
          </p:spPr>
        </p:sp>
        <p:sp>
          <p:nvSpPr>
            <p:cNvPr name="AutoShape 23" id="23"/>
            <p:cNvSpPr/>
            <p:nvPr/>
          </p:nvSpPr>
          <p:spPr>
            <a:xfrm>
              <a:off x="2960819" y="4057342"/>
              <a:ext cx="427969" cy="1025408"/>
            </a:xfrm>
            <a:prstGeom prst="line">
              <a:avLst/>
            </a:prstGeom>
            <a:ln cap="flat" w="50800">
              <a:solidFill>
                <a:srgbClr val="000000"/>
              </a:solidFill>
              <a:prstDash val="solid"/>
              <a:headEnd type="none" len="sm" w="sm"/>
              <a:tailEnd type="none" len="sm" w="sm"/>
            </a:ln>
          </p:spPr>
        </p:sp>
        <p:grpSp>
          <p:nvGrpSpPr>
            <p:cNvPr name="Group 24" id="24"/>
            <p:cNvGrpSpPr/>
            <p:nvPr/>
          </p:nvGrpSpPr>
          <p:grpSpPr>
            <a:xfrm rot="0">
              <a:off x="5089923" y="5291575"/>
              <a:ext cx="1858151" cy="1858151"/>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26" id="26"/>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13</a:t>
                </a:r>
              </a:p>
            </p:txBody>
          </p:sp>
        </p:grpSp>
        <p:sp>
          <p:nvSpPr>
            <p:cNvPr name="AutoShape 27" id="27"/>
            <p:cNvSpPr/>
            <p:nvPr/>
          </p:nvSpPr>
          <p:spPr>
            <a:xfrm flipV="true">
              <a:off x="6544168" y="4828105"/>
              <a:ext cx="242712" cy="626033"/>
            </a:xfrm>
            <a:prstGeom prst="line">
              <a:avLst/>
            </a:prstGeom>
            <a:ln cap="flat" w="50800">
              <a:solidFill>
                <a:srgbClr val="000000"/>
              </a:solidFill>
              <a:prstDash val="solid"/>
              <a:headEnd type="none" len="sm" w="sm"/>
              <a:tailEnd type="none" len="sm" w="sm"/>
            </a:ln>
          </p:spPr>
        </p:sp>
        <p:grpSp>
          <p:nvGrpSpPr>
            <p:cNvPr name="Group 28" id="28"/>
            <p:cNvGrpSpPr/>
            <p:nvPr/>
          </p:nvGrpSpPr>
          <p:grpSpPr>
            <a:xfrm rot="0">
              <a:off x="7722635" y="5291575"/>
              <a:ext cx="1858151" cy="1858151"/>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2CF"/>
              </a:solidFill>
            </p:spPr>
          </p:sp>
          <p:sp>
            <p:nvSpPr>
              <p:cNvPr name="TextBox 30" id="30"/>
              <p:cNvSpPr txBox="true"/>
              <p:nvPr/>
            </p:nvSpPr>
            <p:spPr>
              <a:xfrm>
                <a:off x="76200" y="0"/>
                <a:ext cx="660400" cy="736600"/>
              </a:xfrm>
              <a:prstGeom prst="rect">
                <a:avLst/>
              </a:prstGeom>
            </p:spPr>
            <p:txBody>
              <a:bodyPr anchor="ctr" rtlCol="false" tIns="42091" lIns="42091" bIns="42091" rIns="42091"/>
              <a:lstStyle/>
              <a:p>
                <a:pPr algn="ctr">
                  <a:lnSpc>
                    <a:spcPts val="5739"/>
                  </a:lnSpc>
                  <a:spcBef>
                    <a:spcPct val="0"/>
                  </a:spcBef>
                </a:pPr>
                <a:r>
                  <a:rPr lang="en-US" sz="4099">
                    <a:solidFill>
                      <a:srgbClr val="000000"/>
                    </a:solidFill>
                    <a:latin typeface="Open Sans"/>
                    <a:ea typeface="Open Sans"/>
                    <a:cs typeface="Open Sans"/>
                    <a:sym typeface="Open Sans"/>
                  </a:rPr>
                  <a:t>25</a:t>
                </a:r>
              </a:p>
            </p:txBody>
          </p:sp>
        </p:grpSp>
        <p:sp>
          <p:nvSpPr>
            <p:cNvPr name="AutoShape 31" id="31"/>
            <p:cNvSpPr/>
            <p:nvPr/>
          </p:nvSpPr>
          <p:spPr>
            <a:xfrm flipH="true" flipV="true">
              <a:off x="7783357" y="4814706"/>
              <a:ext cx="407875" cy="598829"/>
            </a:xfrm>
            <a:prstGeom prst="line">
              <a:avLst/>
            </a:prstGeom>
            <a:ln cap="flat" w="50800">
              <a:solidFill>
                <a:srgbClr val="000000"/>
              </a:solidFill>
              <a:prstDash val="solid"/>
              <a:headEnd type="none" len="sm" w="sm"/>
              <a:tailEnd type="none" len="sm" w="sm"/>
            </a:ln>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DAG2SBDM364</dc:identifier>
  <dcterms:modified xsi:type="dcterms:W3CDTF">2011-08-01T06:04:30Z</dcterms:modified>
  <cp:revision>1</cp:revision>
  <dc:title>ADA05_E7</dc:title>
</cp:coreProperties>
</file>

<file path=docProps/thumbnail.jpeg>
</file>